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Lst>
  <p:sldSz cx="30275213" cy="42803763"/>
  <p:notesSz cx="6858000" cy="9144000"/>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9900"/>
    <a:srgbClr val="0033CC"/>
    <a:srgbClr val="00FF00"/>
    <a:srgbClr val="4E324F"/>
    <a:srgbClr val="625A1E"/>
    <a:srgbClr val="FFFF99"/>
    <a:srgbClr val="6D13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3" d="100"/>
          <a:sy n="23" d="100"/>
        </p:scale>
        <p:origin x="1680" y="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14352694" y="7302049"/>
            <a:ext cx="15941618" cy="3116849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1766056" y="3329185"/>
            <a:ext cx="20377870" cy="19499498"/>
          </a:xfrm>
        </p:spPr>
        <p:txBody>
          <a:bodyPr anchor="b">
            <a:normAutofit/>
          </a:bodyPr>
          <a:lstStyle>
            <a:lvl1pPr algn="l">
              <a:defRPr sz="14568">
                <a:effectLst/>
              </a:defRPr>
            </a:lvl1pPr>
          </a:lstStyle>
          <a:p>
            <a:r>
              <a:rPr lang="en-US"/>
              <a:t>Click to edit Master title style</a:t>
            </a:r>
            <a:endParaRPr lang="en-US" dirty="0"/>
          </a:p>
        </p:txBody>
      </p:sp>
      <p:sp>
        <p:nvSpPr>
          <p:cNvPr id="3" name="Subtitle 2"/>
          <p:cNvSpPr>
            <a:spLocks noGrp="1"/>
          </p:cNvSpPr>
          <p:nvPr>
            <p:ph type="subTitle" idx="1"/>
          </p:nvPr>
        </p:nvSpPr>
        <p:spPr>
          <a:xfrm>
            <a:off x="1766054" y="23991253"/>
            <a:ext cx="16403212" cy="11942774"/>
          </a:xfrm>
        </p:spPr>
        <p:txBody>
          <a:bodyPr anchor="t">
            <a:normAutofit/>
          </a:bodyPr>
          <a:lstStyle>
            <a:lvl1pPr marL="0" indent="0" algn="l">
              <a:buNone/>
              <a:defRPr sz="6622">
                <a:solidFill>
                  <a:schemeClr val="bg2">
                    <a:lumMod val="75000"/>
                  </a:schemeClr>
                </a:solidFill>
              </a:defRPr>
            </a:lvl1pPr>
            <a:lvl2pPr marL="1513743" indent="0" algn="ctr">
              <a:buNone/>
              <a:defRPr>
                <a:solidFill>
                  <a:schemeClr val="tx1">
                    <a:tint val="75000"/>
                  </a:schemeClr>
                </a:solidFill>
              </a:defRPr>
            </a:lvl2pPr>
            <a:lvl3pPr marL="3027487" indent="0" algn="ctr">
              <a:buNone/>
              <a:defRPr>
                <a:solidFill>
                  <a:schemeClr val="tx1">
                    <a:tint val="75000"/>
                  </a:schemeClr>
                </a:solidFill>
              </a:defRPr>
            </a:lvl3pPr>
            <a:lvl4pPr marL="4541230" indent="0" algn="ctr">
              <a:buNone/>
              <a:defRPr>
                <a:solidFill>
                  <a:schemeClr val="tx1">
                    <a:tint val="75000"/>
                  </a:schemeClr>
                </a:solidFill>
              </a:defRPr>
            </a:lvl4pPr>
            <a:lvl5pPr marL="6054974" indent="0" algn="ctr">
              <a:buNone/>
              <a:defRPr>
                <a:solidFill>
                  <a:schemeClr val="tx1">
                    <a:tint val="75000"/>
                  </a:schemeClr>
                </a:solidFill>
              </a:defRPr>
            </a:lvl5pPr>
            <a:lvl6pPr marL="7568717" indent="0" algn="ctr">
              <a:buNone/>
              <a:defRPr>
                <a:solidFill>
                  <a:schemeClr val="tx1">
                    <a:tint val="75000"/>
                  </a:schemeClr>
                </a:solidFill>
              </a:defRPr>
            </a:lvl6pPr>
            <a:lvl7pPr marL="9082461" indent="0" algn="ctr">
              <a:buNone/>
              <a:defRPr>
                <a:solidFill>
                  <a:schemeClr val="tx1">
                    <a:tint val="75000"/>
                  </a:schemeClr>
                </a:solidFill>
              </a:defRPr>
            </a:lvl7pPr>
            <a:lvl8pPr marL="10596204" indent="0" algn="ctr">
              <a:buNone/>
              <a:defRPr>
                <a:solidFill>
                  <a:schemeClr val="tx1">
                    <a:tint val="75000"/>
                  </a:schemeClr>
                </a:solidFill>
              </a:defRPr>
            </a:lvl8pPr>
            <a:lvl9pPr marL="1210994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1029683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66056" y="28060245"/>
            <a:ext cx="21702755" cy="9511947"/>
          </a:xfrm>
        </p:spPr>
        <p:txBody>
          <a:bodyPr/>
          <a:lstStyle/>
          <a:p>
            <a:r>
              <a:rPr lang="en-US"/>
              <a:t>Click to edit Master title style</a:t>
            </a:r>
            <a:endParaRPr lang="en-US" dirty="0"/>
          </a:p>
        </p:txBody>
      </p:sp>
      <p:sp>
        <p:nvSpPr>
          <p:cNvPr id="3" name="Content Placeholder 2"/>
          <p:cNvSpPr>
            <a:spLocks noGrp="1"/>
          </p:cNvSpPr>
          <p:nvPr>
            <p:ph idx="1"/>
          </p:nvPr>
        </p:nvSpPr>
        <p:spPr>
          <a:xfrm>
            <a:off x="1766056" y="3329182"/>
            <a:ext cx="21702755" cy="23515668"/>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1813143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66054" y="12365528"/>
            <a:ext cx="21198172" cy="14479300"/>
          </a:xfrm>
        </p:spPr>
        <p:txBody>
          <a:bodyPr anchor="b">
            <a:normAutofit/>
          </a:bodyPr>
          <a:lstStyle>
            <a:lvl1pPr algn="l">
              <a:defRPr sz="10595" b="0" cap="all"/>
            </a:lvl1pPr>
          </a:lstStyle>
          <a:p>
            <a:r>
              <a:rPr lang="en-US"/>
              <a:t>Click to edit Master title style</a:t>
            </a:r>
            <a:endParaRPr lang="en-US" dirty="0"/>
          </a:p>
        </p:txBody>
      </p:sp>
      <p:sp>
        <p:nvSpPr>
          <p:cNvPr id="3" name="Text Placeholder 2"/>
          <p:cNvSpPr>
            <a:spLocks noGrp="1"/>
          </p:cNvSpPr>
          <p:nvPr>
            <p:ph type="body" idx="1"/>
          </p:nvPr>
        </p:nvSpPr>
        <p:spPr>
          <a:xfrm>
            <a:off x="1766056" y="28007401"/>
            <a:ext cx="21198168" cy="9564794"/>
          </a:xfrm>
        </p:spPr>
        <p:txBody>
          <a:bodyPr anchor="t">
            <a:normAutofit/>
          </a:bodyPr>
          <a:lstStyle>
            <a:lvl1pPr marL="0" indent="0" algn="l">
              <a:buNone/>
              <a:defRPr sz="5960">
                <a:solidFill>
                  <a:schemeClr val="bg2">
                    <a:lumMod val="75000"/>
                  </a:schemeClr>
                </a:solidFill>
              </a:defRPr>
            </a:lvl1pPr>
            <a:lvl2pPr marL="1513743" indent="0">
              <a:buNone/>
              <a:defRPr sz="5960">
                <a:solidFill>
                  <a:schemeClr val="tx1">
                    <a:tint val="75000"/>
                  </a:schemeClr>
                </a:solidFill>
              </a:defRPr>
            </a:lvl2pPr>
            <a:lvl3pPr marL="3027487" indent="0">
              <a:buNone/>
              <a:defRPr sz="5297">
                <a:solidFill>
                  <a:schemeClr val="tx1">
                    <a:tint val="75000"/>
                  </a:schemeClr>
                </a:solidFill>
              </a:defRPr>
            </a:lvl3pPr>
            <a:lvl4pPr marL="4541230" indent="0">
              <a:buNone/>
              <a:defRPr sz="4635">
                <a:solidFill>
                  <a:schemeClr val="tx1">
                    <a:tint val="75000"/>
                  </a:schemeClr>
                </a:solidFill>
              </a:defRPr>
            </a:lvl4pPr>
            <a:lvl5pPr marL="6054974" indent="0">
              <a:buNone/>
              <a:defRPr sz="4635">
                <a:solidFill>
                  <a:schemeClr val="tx1">
                    <a:tint val="75000"/>
                  </a:schemeClr>
                </a:solidFill>
              </a:defRPr>
            </a:lvl5pPr>
            <a:lvl6pPr marL="7568717" indent="0">
              <a:buNone/>
              <a:defRPr sz="4635">
                <a:solidFill>
                  <a:schemeClr val="tx1">
                    <a:tint val="75000"/>
                  </a:schemeClr>
                </a:solidFill>
              </a:defRPr>
            </a:lvl6pPr>
            <a:lvl7pPr marL="9082461" indent="0">
              <a:buNone/>
              <a:defRPr sz="4635">
                <a:solidFill>
                  <a:schemeClr val="tx1">
                    <a:tint val="75000"/>
                  </a:schemeClr>
                </a:solidFill>
              </a:defRPr>
            </a:lvl7pPr>
            <a:lvl8pPr marL="10596204" indent="0">
              <a:buNone/>
              <a:defRPr sz="4635">
                <a:solidFill>
                  <a:schemeClr val="tx1">
                    <a:tint val="75000"/>
                  </a:schemeClr>
                </a:solidFill>
              </a:defRPr>
            </a:lvl8pPr>
            <a:lvl9pPr marL="12109948" indent="0">
              <a:buNone/>
              <a:defRPr sz="463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700908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66056" y="28060245"/>
            <a:ext cx="21702755" cy="9511947"/>
          </a:xfrm>
        </p:spPr>
        <p:txBody>
          <a:bodyPr>
            <a:normAutofit/>
          </a:bodyPr>
          <a:lstStyle>
            <a:lvl1pPr>
              <a:defRPr sz="10595"/>
            </a:lvl1pPr>
          </a:lstStyle>
          <a:p>
            <a:r>
              <a:rPr lang="en-US"/>
              <a:t>Click to edit Master title style</a:t>
            </a:r>
            <a:endParaRPr lang="en-US" dirty="0"/>
          </a:p>
        </p:txBody>
      </p:sp>
      <p:sp>
        <p:nvSpPr>
          <p:cNvPr id="11" name="Content Placeholder 3"/>
          <p:cNvSpPr>
            <a:spLocks noGrp="1"/>
          </p:cNvSpPr>
          <p:nvPr>
            <p:ph sz="half" idx="13"/>
          </p:nvPr>
        </p:nvSpPr>
        <p:spPr>
          <a:xfrm>
            <a:off x="1766056" y="3329185"/>
            <a:ext cx="13078094" cy="2351565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15436790" y="3329182"/>
            <a:ext cx="13072369" cy="2346280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883259-4ABF-4571-8F4A-6CAFC72FD1CA}" type="datetimeFigureOut">
              <a:rPr lang="en-IN" smtClean="0"/>
              <a:t>12-04-2022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1466084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66056" y="28060245"/>
            <a:ext cx="21702755" cy="9511947"/>
          </a:xfrm>
        </p:spPr>
        <p:txBody>
          <a:bodyPr>
            <a:normAutofit/>
          </a:bodyPr>
          <a:lstStyle>
            <a:lvl1pPr>
              <a:defRPr sz="10595"/>
            </a:lvl1pPr>
          </a:lstStyle>
          <a:p>
            <a:r>
              <a:rPr lang="en-US"/>
              <a:t>Click to edit Master title style</a:t>
            </a:r>
            <a:endParaRPr lang="en-US" dirty="0"/>
          </a:p>
        </p:txBody>
      </p:sp>
      <p:sp>
        <p:nvSpPr>
          <p:cNvPr id="3" name="Text Placeholder 2"/>
          <p:cNvSpPr>
            <a:spLocks noGrp="1"/>
          </p:cNvSpPr>
          <p:nvPr>
            <p:ph type="body" idx="1"/>
          </p:nvPr>
        </p:nvSpPr>
        <p:spPr>
          <a:xfrm>
            <a:off x="2522938" y="3329182"/>
            <a:ext cx="12306311" cy="3804779"/>
          </a:xfrm>
        </p:spPr>
        <p:txBody>
          <a:bodyPr anchor="b">
            <a:noAutofit/>
          </a:bodyPr>
          <a:lstStyle>
            <a:lvl1pPr marL="0" indent="0">
              <a:buNone/>
              <a:defRPr sz="7946" b="0" cap="all">
                <a:solidFill>
                  <a:schemeClr val="tx1"/>
                </a:solidFill>
              </a:defRPr>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1766052" y="7133963"/>
            <a:ext cx="13063195" cy="197108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074656" y="3537259"/>
            <a:ext cx="12462538" cy="3596702"/>
          </a:xfrm>
        </p:spPr>
        <p:txBody>
          <a:bodyPr anchor="b">
            <a:noAutofit/>
          </a:bodyPr>
          <a:lstStyle>
            <a:lvl1pPr marL="0" indent="0">
              <a:buNone/>
              <a:defRPr sz="7946" b="0" cap="all">
                <a:solidFill>
                  <a:schemeClr val="tx1"/>
                </a:solidFill>
              </a:defRPr>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436791" y="7133961"/>
            <a:ext cx="13100403" cy="19658024"/>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883259-4ABF-4571-8F4A-6CAFC72FD1CA}" type="datetimeFigureOut">
              <a:rPr lang="en-IN" smtClean="0"/>
              <a:t>12-04-2022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589519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66056" y="28060245"/>
            <a:ext cx="21702755" cy="9511947"/>
          </a:xfrm>
        </p:spPr>
        <p:txBody>
          <a:bodyPr>
            <a:normAutofit/>
          </a:bodyPr>
          <a:lstStyle>
            <a:lvl1pPr>
              <a:defRPr sz="10595"/>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883259-4ABF-4571-8F4A-6CAFC72FD1CA}" type="datetimeFigureOut">
              <a:rPr lang="en-IN" smtClean="0"/>
              <a:t>12-04-2022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2445546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83259-4ABF-4571-8F4A-6CAFC72FD1CA}" type="datetimeFigureOut">
              <a:rPr lang="en-IN" smtClean="0"/>
              <a:t>12-04-2022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2899071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40868" y="3329182"/>
            <a:ext cx="10596325" cy="9511947"/>
          </a:xfrm>
        </p:spPr>
        <p:txBody>
          <a:bodyPr anchor="b">
            <a:normAutofit/>
          </a:bodyPr>
          <a:lstStyle>
            <a:lvl1pPr algn="l">
              <a:defRPr sz="6622" b="0"/>
            </a:lvl1pPr>
          </a:lstStyle>
          <a:p>
            <a:r>
              <a:rPr lang="en-US"/>
              <a:t>Click to edit Master title style</a:t>
            </a:r>
            <a:endParaRPr lang="en-US" dirty="0"/>
          </a:p>
        </p:txBody>
      </p:sp>
      <p:sp>
        <p:nvSpPr>
          <p:cNvPr id="3" name="Content Placeholder 2"/>
          <p:cNvSpPr>
            <a:spLocks noGrp="1"/>
          </p:cNvSpPr>
          <p:nvPr>
            <p:ph idx="1"/>
          </p:nvPr>
        </p:nvSpPr>
        <p:spPr>
          <a:xfrm>
            <a:off x="1766052" y="3329182"/>
            <a:ext cx="14696441" cy="3424301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7940868" y="13792339"/>
            <a:ext cx="10596325" cy="13052508"/>
          </a:xfrm>
        </p:spPr>
        <p:txBody>
          <a:bodyPr anchor="t">
            <a:normAutofit/>
          </a:bodyPr>
          <a:lstStyle>
            <a:lvl1pPr marL="0" indent="0">
              <a:buNone/>
              <a:defRPr sz="5297"/>
            </a:lvl1pPr>
            <a:lvl2pPr marL="1513743" indent="0">
              <a:buNone/>
              <a:defRPr sz="3973"/>
            </a:lvl2pPr>
            <a:lvl3pPr marL="3027487" indent="0">
              <a:buNone/>
              <a:defRPr sz="3311"/>
            </a:lvl3pPr>
            <a:lvl4pPr marL="4541230" indent="0">
              <a:buNone/>
              <a:defRPr sz="2980"/>
            </a:lvl4pPr>
            <a:lvl5pPr marL="6054974" indent="0">
              <a:buNone/>
              <a:defRPr sz="2980"/>
            </a:lvl5pPr>
            <a:lvl6pPr marL="7568717" indent="0">
              <a:buNone/>
              <a:defRPr sz="2980"/>
            </a:lvl6pPr>
            <a:lvl7pPr marL="9082461" indent="0">
              <a:buNone/>
              <a:defRPr sz="2980"/>
            </a:lvl7pPr>
            <a:lvl8pPr marL="10596204" indent="0">
              <a:buNone/>
              <a:defRPr sz="2980"/>
            </a:lvl8pPr>
            <a:lvl9pPr marL="12109948" indent="0">
              <a:buNone/>
              <a:defRPr sz="2980"/>
            </a:lvl9pPr>
          </a:lstStyle>
          <a:p>
            <a:pPr lvl="0"/>
            <a:r>
              <a:rPr lang="en-US"/>
              <a:t>Click to edit Master text styles</a:t>
            </a:r>
          </a:p>
        </p:txBody>
      </p:sp>
      <p:sp>
        <p:nvSpPr>
          <p:cNvPr id="5" name="Date Placeholder 4"/>
          <p:cNvSpPr>
            <a:spLocks noGrp="1"/>
          </p:cNvSpPr>
          <p:nvPr>
            <p:ph type="dt" sz="half" idx="10"/>
          </p:nvPr>
        </p:nvSpPr>
        <p:spPr/>
        <p:txBody>
          <a:bodyPr/>
          <a:lstStyle/>
          <a:p>
            <a:fld id="{7F883259-4ABF-4571-8F4A-6CAFC72FD1CA}" type="datetimeFigureOut">
              <a:rPr lang="en-IN" smtClean="0"/>
              <a:t>12-04-2022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3701514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85313" y="9036350"/>
            <a:ext cx="11797725" cy="7133961"/>
          </a:xfrm>
        </p:spPr>
        <p:txBody>
          <a:bodyPr anchor="b">
            <a:normAutofit/>
          </a:bodyPr>
          <a:lstStyle>
            <a:lvl1pPr algn="l">
              <a:defRPr sz="7946"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2522934" y="5707168"/>
            <a:ext cx="10863100" cy="29962634"/>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5297"/>
            </a:lvl1pPr>
            <a:lvl2pPr marL="1513743" indent="0">
              <a:buNone/>
              <a:defRPr sz="5297"/>
            </a:lvl2pPr>
            <a:lvl3pPr marL="3027487" indent="0">
              <a:buNone/>
              <a:defRPr sz="5297"/>
            </a:lvl3pPr>
            <a:lvl4pPr marL="4541230" indent="0">
              <a:buNone/>
              <a:defRPr sz="5297"/>
            </a:lvl4pPr>
            <a:lvl5pPr marL="6054974" indent="0">
              <a:buNone/>
              <a:defRPr sz="5297"/>
            </a:lvl5pPr>
            <a:lvl6pPr marL="7568717" indent="0">
              <a:buNone/>
              <a:defRPr sz="5297"/>
            </a:lvl6pPr>
            <a:lvl7pPr marL="9082461" indent="0">
              <a:buNone/>
              <a:defRPr sz="5297"/>
            </a:lvl7pPr>
            <a:lvl8pPr marL="10596204" indent="0">
              <a:buNone/>
              <a:defRPr sz="5297"/>
            </a:lvl8pPr>
            <a:lvl9pPr marL="12109948" indent="0">
              <a:buNone/>
              <a:defRPr sz="5297"/>
            </a:lvl9pPr>
          </a:lstStyle>
          <a:p>
            <a:r>
              <a:rPr lang="en-US"/>
              <a:t>Click icon to add picture</a:t>
            </a:r>
            <a:endParaRPr lang="en-US" dirty="0"/>
          </a:p>
        </p:txBody>
      </p:sp>
      <p:sp>
        <p:nvSpPr>
          <p:cNvPr id="4" name="Text Placeholder 3"/>
          <p:cNvSpPr>
            <a:spLocks noGrp="1"/>
          </p:cNvSpPr>
          <p:nvPr>
            <p:ph type="body" sz="half" idx="2"/>
          </p:nvPr>
        </p:nvSpPr>
        <p:spPr>
          <a:xfrm>
            <a:off x="14886066" y="17121505"/>
            <a:ext cx="11800920" cy="12999661"/>
          </a:xfrm>
        </p:spPr>
        <p:txBody>
          <a:bodyPr anchor="t">
            <a:normAutofit/>
          </a:bodyPr>
          <a:lstStyle>
            <a:lvl1pPr marL="0" indent="0">
              <a:buNone/>
              <a:defRPr sz="5960"/>
            </a:lvl1pPr>
            <a:lvl2pPr marL="1513743" indent="0">
              <a:buNone/>
              <a:defRPr sz="3973"/>
            </a:lvl2pPr>
            <a:lvl3pPr marL="3027487" indent="0">
              <a:buNone/>
              <a:defRPr sz="3311"/>
            </a:lvl3pPr>
            <a:lvl4pPr marL="4541230" indent="0">
              <a:buNone/>
              <a:defRPr sz="2980"/>
            </a:lvl4pPr>
            <a:lvl5pPr marL="6054974" indent="0">
              <a:buNone/>
              <a:defRPr sz="2980"/>
            </a:lvl5pPr>
            <a:lvl6pPr marL="7568717" indent="0">
              <a:buNone/>
              <a:defRPr sz="2980"/>
            </a:lvl6pPr>
            <a:lvl7pPr marL="9082461" indent="0">
              <a:buNone/>
              <a:defRPr sz="2980"/>
            </a:lvl7pPr>
            <a:lvl8pPr marL="10596204" indent="0">
              <a:buNone/>
              <a:defRPr sz="2980"/>
            </a:lvl8pPr>
            <a:lvl9pPr marL="12109948" indent="0">
              <a:buNone/>
              <a:defRPr sz="2980"/>
            </a:lvl9pPr>
          </a:lstStyle>
          <a:p>
            <a:pPr lvl="0"/>
            <a:r>
              <a:rPr lang="en-US"/>
              <a:t>Click to edit Master text styles</a:t>
            </a:r>
          </a:p>
        </p:txBody>
      </p:sp>
      <p:sp>
        <p:nvSpPr>
          <p:cNvPr id="5" name="Date Placeholder 4"/>
          <p:cNvSpPr>
            <a:spLocks noGrp="1"/>
          </p:cNvSpPr>
          <p:nvPr>
            <p:ph type="dt" sz="half" idx="10"/>
          </p:nvPr>
        </p:nvSpPr>
        <p:spPr/>
        <p:txBody>
          <a:bodyPr/>
          <a:lstStyle/>
          <a:p>
            <a:fld id="{7F883259-4ABF-4571-8F4A-6CAFC72FD1CA}" type="datetimeFigureOut">
              <a:rPr lang="en-IN" smtClean="0"/>
              <a:t>12-04-2022</a:t>
            </a:fld>
            <a:endParaRPr lang="en-IN"/>
          </a:p>
        </p:txBody>
      </p:sp>
      <p:sp>
        <p:nvSpPr>
          <p:cNvPr id="6" name="Footer Placeholder 5"/>
          <p:cNvSpPr>
            <a:spLocks noGrp="1"/>
          </p:cNvSpPr>
          <p:nvPr>
            <p:ph type="ftr" sz="quarter" idx="11"/>
          </p:nvPr>
        </p:nvSpPr>
        <p:spPr>
          <a:xfrm>
            <a:off x="1766054" y="38523390"/>
            <a:ext cx="19242255" cy="2278904"/>
          </a:xfrm>
        </p:spPr>
        <p:txBody>
          <a:bodyPr/>
          <a:lstStyle/>
          <a:p>
            <a:endParaRPr lang="en-IN"/>
          </a:p>
        </p:txBody>
      </p:sp>
      <p:sp>
        <p:nvSpPr>
          <p:cNvPr id="7" name="Slide Number Placeholder 6"/>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2956031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6056" y="28060245"/>
            <a:ext cx="21702755" cy="9511947"/>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1766054" y="3329182"/>
            <a:ext cx="26743105" cy="19499492"/>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5297"/>
            </a:lvl1pPr>
            <a:lvl2pPr marL="1513743" indent="0">
              <a:buNone/>
              <a:defRPr sz="5297"/>
            </a:lvl2pPr>
            <a:lvl3pPr marL="3027487" indent="0">
              <a:buNone/>
              <a:defRPr sz="5297"/>
            </a:lvl3pPr>
            <a:lvl4pPr marL="4541230" indent="0">
              <a:buNone/>
              <a:defRPr sz="5297"/>
            </a:lvl4pPr>
            <a:lvl5pPr marL="6054974" indent="0">
              <a:buNone/>
              <a:defRPr sz="5297"/>
            </a:lvl5pPr>
            <a:lvl6pPr marL="7568717" indent="0">
              <a:buNone/>
              <a:defRPr sz="5297"/>
            </a:lvl6pPr>
            <a:lvl7pPr marL="9082461" indent="0">
              <a:buNone/>
              <a:defRPr sz="5297"/>
            </a:lvl7pPr>
            <a:lvl8pPr marL="10596204" indent="0">
              <a:buNone/>
              <a:defRPr sz="5297"/>
            </a:lvl8pPr>
            <a:lvl9pPr marL="12109948" indent="0">
              <a:buNone/>
              <a:defRPr sz="5297"/>
            </a:lvl9pPr>
          </a:lstStyle>
          <a:p>
            <a:r>
              <a:rPr lang="en-US"/>
              <a:t>Click icon to add picture</a:t>
            </a:r>
            <a:endParaRPr lang="en-US" dirty="0"/>
          </a:p>
        </p:txBody>
      </p:sp>
      <p:sp>
        <p:nvSpPr>
          <p:cNvPr id="9" name="Text Placeholder 9"/>
          <p:cNvSpPr>
            <a:spLocks noGrp="1"/>
          </p:cNvSpPr>
          <p:nvPr>
            <p:ph type="body" sz="quarter" idx="14"/>
          </p:nvPr>
        </p:nvSpPr>
        <p:spPr>
          <a:xfrm>
            <a:off x="2522941" y="23991247"/>
            <a:ext cx="24108036" cy="2853584"/>
          </a:xfrm>
        </p:spPr>
        <p:txBody>
          <a:bodyPr anchor="t">
            <a:normAutofit/>
          </a:bodyPr>
          <a:lstStyle>
            <a:lvl1pPr marL="0" indent="0">
              <a:buFontTx/>
              <a:buNone/>
              <a:defRPr sz="5297"/>
            </a:lvl1pPr>
            <a:lvl2pPr marL="1513743" indent="0">
              <a:buFontTx/>
              <a:buNone/>
              <a:defRPr/>
            </a:lvl2pPr>
            <a:lvl3pPr marL="3027487" indent="0">
              <a:buFontTx/>
              <a:buNone/>
              <a:defRPr/>
            </a:lvl3pPr>
            <a:lvl4pPr marL="4541230" indent="0">
              <a:buFontTx/>
              <a:buNone/>
              <a:defRPr/>
            </a:lvl4pPr>
            <a:lvl5pPr marL="6054974"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7F883259-4ABF-4571-8F4A-6CAFC72FD1CA}" type="datetimeFigureOut">
              <a:rPr lang="en-IN" smtClean="0"/>
              <a:t>12-04-2022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1545202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766054" y="3329182"/>
            <a:ext cx="26743105" cy="18072700"/>
          </a:xfrm>
        </p:spPr>
        <p:txBody>
          <a:bodyPr anchor="ctr">
            <a:normAutofit/>
          </a:bodyPr>
          <a:lstStyle>
            <a:lvl1pPr algn="l">
              <a:defRPr sz="9271" b="0" cap="all"/>
            </a:lvl1pPr>
          </a:lstStyle>
          <a:p>
            <a:r>
              <a:rPr lang="en-US"/>
              <a:t>Click to edit Master title style</a:t>
            </a:r>
            <a:endParaRPr lang="en-US" dirty="0"/>
          </a:p>
        </p:txBody>
      </p:sp>
      <p:sp>
        <p:nvSpPr>
          <p:cNvPr id="3" name="Text Placeholder 2"/>
          <p:cNvSpPr>
            <a:spLocks noGrp="1"/>
          </p:cNvSpPr>
          <p:nvPr>
            <p:ph type="body" idx="1"/>
          </p:nvPr>
        </p:nvSpPr>
        <p:spPr>
          <a:xfrm>
            <a:off x="1766054" y="25682258"/>
            <a:ext cx="21135542" cy="11889934"/>
          </a:xfrm>
        </p:spPr>
        <p:txBody>
          <a:bodyPr anchor="ctr">
            <a:normAutofit/>
          </a:bodyPr>
          <a:lstStyle>
            <a:lvl1pPr marL="0" indent="0" algn="l">
              <a:buNone/>
              <a:defRPr sz="5960">
                <a:solidFill>
                  <a:schemeClr val="bg2">
                    <a:lumMod val="75000"/>
                  </a:schemeClr>
                </a:solidFill>
              </a:defRPr>
            </a:lvl1pPr>
            <a:lvl2pPr marL="1513743" indent="0">
              <a:buNone/>
              <a:defRPr sz="5960">
                <a:solidFill>
                  <a:schemeClr val="tx1">
                    <a:tint val="75000"/>
                  </a:schemeClr>
                </a:solidFill>
              </a:defRPr>
            </a:lvl2pPr>
            <a:lvl3pPr marL="3027487" indent="0">
              <a:buNone/>
              <a:defRPr sz="5297">
                <a:solidFill>
                  <a:schemeClr val="tx1">
                    <a:tint val="75000"/>
                  </a:schemeClr>
                </a:solidFill>
              </a:defRPr>
            </a:lvl3pPr>
            <a:lvl4pPr marL="4541230" indent="0">
              <a:buNone/>
              <a:defRPr sz="4635">
                <a:solidFill>
                  <a:schemeClr val="tx1">
                    <a:tint val="75000"/>
                  </a:schemeClr>
                </a:solidFill>
              </a:defRPr>
            </a:lvl4pPr>
            <a:lvl5pPr marL="6054974" indent="0">
              <a:buNone/>
              <a:defRPr sz="4635">
                <a:solidFill>
                  <a:schemeClr val="tx1">
                    <a:tint val="75000"/>
                  </a:schemeClr>
                </a:solidFill>
              </a:defRPr>
            </a:lvl5pPr>
            <a:lvl6pPr marL="7568717" indent="0">
              <a:buNone/>
              <a:defRPr sz="4635">
                <a:solidFill>
                  <a:schemeClr val="tx1">
                    <a:tint val="75000"/>
                  </a:schemeClr>
                </a:solidFill>
              </a:defRPr>
            </a:lvl6pPr>
            <a:lvl7pPr marL="9082461" indent="0">
              <a:buNone/>
              <a:defRPr sz="4635">
                <a:solidFill>
                  <a:schemeClr val="tx1">
                    <a:tint val="75000"/>
                  </a:schemeClr>
                </a:solidFill>
              </a:defRPr>
            </a:lvl7pPr>
            <a:lvl8pPr marL="10596204" indent="0">
              <a:buNone/>
              <a:defRPr sz="4635">
                <a:solidFill>
                  <a:schemeClr val="tx1">
                    <a:tint val="75000"/>
                  </a:schemeClr>
                </a:solidFill>
              </a:defRPr>
            </a:lvl8pPr>
            <a:lvl9pPr marL="12109948" indent="0">
              <a:buNone/>
              <a:defRPr sz="463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405326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35101" y="3329182"/>
            <a:ext cx="22712326" cy="18072700"/>
          </a:xfrm>
        </p:spPr>
        <p:txBody>
          <a:bodyPr anchor="ctr">
            <a:normAutofit/>
          </a:bodyPr>
          <a:lstStyle>
            <a:lvl1pPr algn="l">
              <a:defRPr sz="9271"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3532110" y="21401881"/>
            <a:ext cx="21198168" cy="3012117"/>
          </a:xfrm>
        </p:spPr>
        <p:txBody>
          <a:bodyPr anchor="ctr"/>
          <a:lstStyle>
            <a:lvl1pPr marL="0" indent="0">
              <a:buFontTx/>
              <a:buNone/>
              <a:defRPr/>
            </a:lvl1pPr>
            <a:lvl2pPr marL="1513743" indent="0">
              <a:buFontTx/>
              <a:buNone/>
              <a:defRPr/>
            </a:lvl2pPr>
            <a:lvl3pPr marL="3027487" indent="0">
              <a:buFontTx/>
              <a:buNone/>
              <a:defRPr/>
            </a:lvl3pPr>
            <a:lvl4pPr marL="4541230" indent="0">
              <a:buFontTx/>
              <a:buNone/>
              <a:defRPr/>
            </a:lvl4pPr>
            <a:lvl5pPr marL="6054974" indent="0">
              <a:buFontTx/>
              <a:buNone/>
              <a:defRPr/>
            </a:lvl5pPr>
          </a:lstStyle>
          <a:p>
            <a:pPr lvl="0"/>
            <a:r>
              <a:rPr lang="en-US"/>
              <a:t>Click to edit Master text styles</a:t>
            </a:r>
          </a:p>
        </p:txBody>
      </p:sp>
      <p:sp>
        <p:nvSpPr>
          <p:cNvPr id="3" name="Text Placeholder 2"/>
          <p:cNvSpPr>
            <a:spLocks noGrp="1"/>
          </p:cNvSpPr>
          <p:nvPr>
            <p:ph type="body" idx="1"/>
          </p:nvPr>
        </p:nvSpPr>
        <p:spPr>
          <a:xfrm>
            <a:off x="1766056" y="26844850"/>
            <a:ext cx="21131599" cy="10727342"/>
          </a:xfrm>
        </p:spPr>
        <p:txBody>
          <a:bodyPr anchor="ctr">
            <a:normAutofit/>
          </a:bodyPr>
          <a:lstStyle>
            <a:lvl1pPr marL="0" indent="0" algn="l">
              <a:buNone/>
              <a:defRPr sz="6622">
                <a:solidFill>
                  <a:schemeClr val="bg2">
                    <a:lumMod val="75000"/>
                  </a:schemeClr>
                </a:solidFill>
              </a:defRPr>
            </a:lvl1pPr>
            <a:lvl2pPr marL="1513743" indent="0">
              <a:buNone/>
              <a:defRPr sz="5960">
                <a:solidFill>
                  <a:schemeClr val="tx1">
                    <a:tint val="75000"/>
                  </a:schemeClr>
                </a:solidFill>
              </a:defRPr>
            </a:lvl2pPr>
            <a:lvl3pPr marL="3027487" indent="0">
              <a:buNone/>
              <a:defRPr sz="5297">
                <a:solidFill>
                  <a:schemeClr val="tx1">
                    <a:tint val="75000"/>
                  </a:schemeClr>
                </a:solidFill>
              </a:defRPr>
            </a:lvl3pPr>
            <a:lvl4pPr marL="4541230" indent="0">
              <a:buNone/>
              <a:defRPr sz="4635">
                <a:solidFill>
                  <a:schemeClr val="tx1">
                    <a:tint val="75000"/>
                  </a:schemeClr>
                </a:solidFill>
              </a:defRPr>
            </a:lvl4pPr>
            <a:lvl5pPr marL="6054974" indent="0">
              <a:buNone/>
              <a:defRPr sz="4635">
                <a:solidFill>
                  <a:schemeClr val="tx1">
                    <a:tint val="75000"/>
                  </a:schemeClr>
                </a:solidFill>
              </a:defRPr>
            </a:lvl5pPr>
            <a:lvl6pPr marL="7568717" indent="0">
              <a:buNone/>
              <a:defRPr sz="4635">
                <a:solidFill>
                  <a:schemeClr val="tx1">
                    <a:tint val="75000"/>
                  </a:schemeClr>
                </a:solidFill>
              </a:defRPr>
            </a:lvl6pPr>
            <a:lvl7pPr marL="9082461" indent="0">
              <a:buNone/>
              <a:defRPr sz="4635">
                <a:solidFill>
                  <a:schemeClr val="tx1">
                    <a:tint val="75000"/>
                  </a:schemeClr>
                </a:solidFill>
              </a:defRPr>
            </a:lvl7pPr>
            <a:lvl8pPr marL="10596204" indent="0">
              <a:buNone/>
              <a:defRPr sz="4635">
                <a:solidFill>
                  <a:schemeClr val="tx1">
                    <a:tint val="75000"/>
                  </a:schemeClr>
                </a:solidFill>
              </a:defRPr>
            </a:lvl8pPr>
            <a:lvl9pPr marL="12109948" indent="0">
              <a:buNone/>
              <a:defRPr sz="463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
        <p:nvSpPr>
          <p:cNvPr id="14" name="TextBox 13"/>
          <p:cNvSpPr txBox="1"/>
          <p:nvPr/>
        </p:nvSpPr>
        <p:spPr>
          <a:xfrm>
            <a:off x="756882" y="4435313"/>
            <a:ext cx="1514155" cy="3649842"/>
          </a:xfrm>
          <a:prstGeom prst="rect">
            <a:avLst/>
          </a:prstGeom>
        </p:spPr>
        <p:txBody>
          <a:bodyPr vert="horz" lIns="302752" tIns="151376" rIns="302752" bIns="151376" rtlCol="0" anchor="ctr">
            <a:noAutofit/>
          </a:bodyPr>
          <a:lstStyle/>
          <a:p>
            <a:pPr lvl="0"/>
            <a:r>
              <a:rPr lang="en-US" sz="26487" dirty="0">
                <a:solidFill>
                  <a:schemeClr val="tx1"/>
                </a:solidFill>
                <a:effectLst/>
              </a:rPr>
              <a:t>“</a:t>
            </a:r>
          </a:p>
        </p:txBody>
      </p:sp>
      <p:sp>
        <p:nvSpPr>
          <p:cNvPr id="15" name="TextBox 14"/>
          <p:cNvSpPr txBox="1"/>
          <p:nvPr/>
        </p:nvSpPr>
        <p:spPr>
          <a:xfrm>
            <a:off x="25481639" y="17280044"/>
            <a:ext cx="1514155" cy="3649842"/>
          </a:xfrm>
          <a:prstGeom prst="rect">
            <a:avLst/>
          </a:prstGeom>
        </p:spPr>
        <p:txBody>
          <a:bodyPr vert="horz" lIns="302752" tIns="151376" rIns="302752" bIns="151376" rtlCol="0" anchor="ctr">
            <a:noAutofit/>
          </a:bodyPr>
          <a:lstStyle/>
          <a:p>
            <a:pPr lvl="0" algn="r"/>
            <a:r>
              <a:rPr lang="en-US" sz="26487" dirty="0">
                <a:solidFill>
                  <a:schemeClr val="tx1"/>
                </a:solidFill>
                <a:effectLst/>
              </a:rPr>
              <a:t>”</a:t>
            </a:r>
          </a:p>
        </p:txBody>
      </p:sp>
    </p:spTree>
    <p:extLst>
      <p:ext uri="{BB962C8B-B14F-4D97-AF65-F5344CB8AC3E}">
        <p14:creationId xmlns:p14="http://schemas.microsoft.com/office/powerpoint/2010/main" val="3829690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766056" y="21401882"/>
            <a:ext cx="21131599" cy="10594212"/>
          </a:xfrm>
        </p:spPr>
        <p:txBody>
          <a:bodyPr anchor="b">
            <a:normAutofit/>
          </a:bodyPr>
          <a:lstStyle>
            <a:lvl1pPr algn="l">
              <a:defRPr sz="9271" b="0" cap="all"/>
            </a:lvl1pPr>
          </a:lstStyle>
          <a:p>
            <a:r>
              <a:rPr lang="en-US"/>
              <a:t>Click to edit Master title style</a:t>
            </a:r>
            <a:endParaRPr lang="en-US" dirty="0"/>
          </a:p>
        </p:txBody>
      </p:sp>
      <p:sp>
        <p:nvSpPr>
          <p:cNvPr id="3" name="Text Placeholder 2"/>
          <p:cNvSpPr>
            <a:spLocks noGrp="1"/>
          </p:cNvSpPr>
          <p:nvPr>
            <p:ph type="body" idx="1"/>
          </p:nvPr>
        </p:nvSpPr>
        <p:spPr>
          <a:xfrm>
            <a:off x="1766054" y="32037166"/>
            <a:ext cx="21135542" cy="5535023"/>
          </a:xfrm>
        </p:spPr>
        <p:txBody>
          <a:bodyPr anchor="t">
            <a:normAutofit/>
          </a:bodyPr>
          <a:lstStyle>
            <a:lvl1pPr marL="0" indent="0" algn="l">
              <a:buNone/>
              <a:defRPr sz="5960">
                <a:solidFill>
                  <a:schemeClr val="bg2">
                    <a:lumMod val="75000"/>
                  </a:schemeClr>
                </a:solidFill>
              </a:defRPr>
            </a:lvl1pPr>
            <a:lvl2pPr marL="1513743" indent="0">
              <a:buNone/>
              <a:defRPr sz="5960">
                <a:solidFill>
                  <a:schemeClr val="tx1">
                    <a:tint val="75000"/>
                  </a:schemeClr>
                </a:solidFill>
              </a:defRPr>
            </a:lvl2pPr>
            <a:lvl3pPr marL="3027487" indent="0">
              <a:buNone/>
              <a:defRPr sz="5297">
                <a:solidFill>
                  <a:schemeClr val="tx1">
                    <a:tint val="75000"/>
                  </a:schemeClr>
                </a:solidFill>
              </a:defRPr>
            </a:lvl3pPr>
            <a:lvl4pPr marL="4541230" indent="0">
              <a:buNone/>
              <a:defRPr sz="4635">
                <a:solidFill>
                  <a:schemeClr val="tx1">
                    <a:tint val="75000"/>
                  </a:schemeClr>
                </a:solidFill>
              </a:defRPr>
            </a:lvl4pPr>
            <a:lvl5pPr marL="6054974" indent="0">
              <a:buNone/>
              <a:defRPr sz="4635">
                <a:solidFill>
                  <a:schemeClr val="tx1">
                    <a:tint val="75000"/>
                  </a:schemeClr>
                </a:solidFill>
              </a:defRPr>
            </a:lvl5pPr>
            <a:lvl6pPr marL="7568717" indent="0">
              <a:buNone/>
              <a:defRPr sz="4635">
                <a:solidFill>
                  <a:schemeClr val="tx1">
                    <a:tint val="75000"/>
                  </a:schemeClr>
                </a:solidFill>
              </a:defRPr>
            </a:lvl6pPr>
            <a:lvl7pPr marL="9082461" indent="0">
              <a:buNone/>
              <a:defRPr sz="4635">
                <a:solidFill>
                  <a:schemeClr val="tx1">
                    <a:tint val="75000"/>
                  </a:schemeClr>
                </a:solidFill>
              </a:defRPr>
            </a:lvl7pPr>
            <a:lvl8pPr marL="10596204" indent="0">
              <a:buNone/>
              <a:defRPr sz="4635">
                <a:solidFill>
                  <a:schemeClr val="tx1">
                    <a:tint val="75000"/>
                  </a:schemeClr>
                </a:solidFill>
              </a:defRPr>
            </a:lvl8pPr>
            <a:lvl9pPr marL="12109948" indent="0">
              <a:buNone/>
              <a:defRPr sz="463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2000247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2835103" y="3329182"/>
            <a:ext cx="22712323" cy="18072700"/>
          </a:xfrm>
        </p:spPr>
        <p:txBody>
          <a:bodyPr anchor="ctr">
            <a:normAutofit/>
          </a:bodyPr>
          <a:lstStyle>
            <a:lvl1pPr algn="l">
              <a:defRPr sz="9271"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766056" y="24255466"/>
            <a:ext cx="21131599" cy="6552671"/>
          </a:xfrm>
        </p:spPr>
        <p:txBody>
          <a:bodyPr vert="horz" lIns="91440" tIns="45720" rIns="91440" bIns="45720" rtlCol="0" anchor="b">
            <a:normAutofit/>
          </a:bodyPr>
          <a:lstStyle>
            <a:lvl1pPr>
              <a:buNone/>
              <a:defRPr lang="en-US" sz="6622"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766054" y="30913829"/>
            <a:ext cx="21131595" cy="6658363"/>
          </a:xfrm>
        </p:spPr>
        <p:txBody>
          <a:bodyPr anchor="t">
            <a:normAutofit/>
          </a:bodyPr>
          <a:lstStyle>
            <a:lvl1pPr marL="0" indent="0" algn="l">
              <a:buNone/>
              <a:defRPr sz="5960">
                <a:solidFill>
                  <a:schemeClr val="bg2">
                    <a:lumMod val="75000"/>
                  </a:schemeClr>
                </a:solidFill>
              </a:defRPr>
            </a:lvl1pPr>
            <a:lvl2pPr marL="1513743" indent="0">
              <a:buNone/>
              <a:defRPr sz="5960">
                <a:solidFill>
                  <a:schemeClr val="tx1">
                    <a:tint val="75000"/>
                  </a:schemeClr>
                </a:solidFill>
              </a:defRPr>
            </a:lvl2pPr>
            <a:lvl3pPr marL="3027487" indent="0">
              <a:buNone/>
              <a:defRPr sz="5297">
                <a:solidFill>
                  <a:schemeClr val="tx1">
                    <a:tint val="75000"/>
                  </a:schemeClr>
                </a:solidFill>
              </a:defRPr>
            </a:lvl3pPr>
            <a:lvl4pPr marL="4541230" indent="0">
              <a:buNone/>
              <a:defRPr sz="4635">
                <a:solidFill>
                  <a:schemeClr val="tx1">
                    <a:tint val="75000"/>
                  </a:schemeClr>
                </a:solidFill>
              </a:defRPr>
            </a:lvl4pPr>
            <a:lvl5pPr marL="6054974" indent="0">
              <a:buNone/>
              <a:defRPr sz="4635">
                <a:solidFill>
                  <a:schemeClr val="tx1">
                    <a:tint val="75000"/>
                  </a:schemeClr>
                </a:solidFill>
              </a:defRPr>
            </a:lvl5pPr>
            <a:lvl6pPr marL="7568717" indent="0">
              <a:buNone/>
              <a:defRPr sz="4635">
                <a:solidFill>
                  <a:schemeClr val="tx1">
                    <a:tint val="75000"/>
                  </a:schemeClr>
                </a:solidFill>
              </a:defRPr>
            </a:lvl6pPr>
            <a:lvl7pPr marL="9082461" indent="0">
              <a:buNone/>
              <a:defRPr sz="4635">
                <a:solidFill>
                  <a:schemeClr val="tx1">
                    <a:tint val="75000"/>
                  </a:schemeClr>
                </a:solidFill>
              </a:defRPr>
            </a:lvl7pPr>
            <a:lvl8pPr marL="10596204" indent="0">
              <a:buNone/>
              <a:defRPr sz="4635">
                <a:solidFill>
                  <a:schemeClr val="tx1">
                    <a:tint val="75000"/>
                  </a:schemeClr>
                </a:solidFill>
              </a:defRPr>
            </a:lvl8pPr>
            <a:lvl9pPr marL="12109948" indent="0">
              <a:buNone/>
              <a:defRPr sz="463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
        <p:nvSpPr>
          <p:cNvPr id="14" name="TextBox 13"/>
          <p:cNvSpPr txBox="1"/>
          <p:nvPr/>
        </p:nvSpPr>
        <p:spPr>
          <a:xfrm>
            <a:off x="756882" y="4435313"/>
            <a:ext cx="1514155" cy="3649842"/>
          </a:xfrm>
          <a:prstGeom prst="rect">
            <a:avLst/>
          </a:prstGeom>
        </p:spPr>
        <p:txBody>
          <a:bodyPr vert="horz" lIns="302752" tIns="151376" rIns="302752" bIns="151376" rtlCol="0" anchor="ctr">
            <a:noAutofit/>
          </a:bodyPr>
          <a:lstStyle/>
          <a:p>
            <a:pPr lvl="0"/>
            <a:r>
              <a:rPr lang="en-US" sz="26487" dirty="0">
                <a:solidFill>
                  <a:schemeClr val="tx1"/>
                </a:solidFill>
                <a:effectLst/>
              </a:rPr>
              <a:t>“</a:t>
            </a:r>
          </a:p>
        </p:txBody>
      </p:sp>
      <p:sp>
        <p:nvSpPr>
          <p:cNvPr id="15" name="TextBox 14"/>
          <p:cNvSpPr txBox="1"/>
          <p:nvPr/>
        </p:nvSpPr>
        <p:spPr>
          <a:xfrm>
            <a:off x="25481639" y="17280044"/>
            <a:ext cx="1514155" cy="3649842"/>
          </a:xfrm>
          <a:prstGeom prst="rect">
            <a:avLst/>
          </a:prstGeom>
        </p:spPr>
        <p:txBody>
          <a:bodyPr vert="horz" lIns="302752" tIns="151376" rIns="302752" bIns="151376" rtlCol="0" anchor="ctr">
            <a:noAutofit/>
          </a:bodyPr>
          <a:lstStyle/>
          <a:p>
            <a:pPr lvl="0" algn="r"/>
            <a:r>
              <a:rPr lang="en-US" sz="26487" dirty="0">
                <a:solidFill>
                  <a:schemeClr val="tx1"/>
                </a:solidFill>
                <a:effectLst/>
              </a:rPr>
              <a:t>”</a:t>
            </a:r>
          </a:p>
        </p:txBody>
      </p:sp>
    </p:spTree>
    <p:extLst>
      <p:ext uri="{BB962C8B-B14F-4D97-AF65-F5344CB8AC3E}">
        <p14:creationId xmlns:p14="http://schemas.microsoft.com/office/powerpoint/2010/main" val="556748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766054" y="3329182"/>
            <a:ext cx="24916984" cy="18072700"/>
          </a:xfrm>
        </p:spPr>
        <p:txBody>
          <a:bodyPr vert="horz" lIns="91440" tIns="45720" rIns="91440" bIns="45720" rtlCol="0" anchor="ctr">
            <a:normAutofit/>
          </a:bodyPr>
          <a:lstStyle>
            <a:lvl1pPr>
              <a:defRPr lang="en-US" sz="9271"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766056" y="24519691"/>
            <a:ext cx="21131599" cy="5231571"/>
          </a:xfrm>
        </p:spPr>
        <p:txBody>
          <a:bodyPr vert="horz" lIns="91440" tIns="45720" rIns="91440" bIns="45720" rtlCol="0" anchor="b">
            <a:normAutofit/>
          </a:bodyPr>
          <a:lstStyle>
            <a:lvl1pPr>
              <a:buNone/>
              <a:defRPr lang="en-US" sz="6622"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766054" y="29751271"/>
            <a:ext cx="21131595" cy="7820924"/>
          </a:xfrm>
        </p:spPr>
        <p:txBody>
          <a:bodyPr anchor="t">
            <a:normAutofit/>
          </a:bodyPr>
          <a:lstStyle>
            <a:lvl1pPr marL="0" indent="0" algn="l">
              <a:buNone/>
              <a:defRPr sz="5960">
                <a:solidFill>
                  <a:schemeClr val="bg2">
                    <a:lumMod val="75000"/>
                  </a:schemeClr>
                </a:solidFill>
              </a:defRPr>
            </a:lvl1pPr>
            <a:lvl2pPr marL="1513743" indent="0">
              <a:buNone/>
              <a:defRPr sz="5960">
                <a:solidFill>
                  <a:schemeClr val="tx1">
                    <a:tint val="75000"/>
                  </a:schemeClr>
                </a:solidFill>
              </a:defRPr>
            </a:lvl2pPr>
            <a:lvl3pPr marL="3027487" indent="0">
              <a:buNone/>
              <a:defRPr sz="5297">
                <a:solidFill>
                  <a:schemeClr val="tx1">
                    <a:tint val="75000"/>
                  </a:schemeClr>
                </a:solidFill>
              </a:defRPr>
            </a:lvl3pPr>
            <a:lvl4pPr marL="4541230" indent="0">
              <a:buNone/>
              <a:defRPr sz="4635">
                <a:solidFill>
                  <a:schemeClr val="tx1">
                    <a:tint val="75000"/>
                  </a:schemeClr>
                </a:solidFill>
              </a:defRPr>
            </a:lvl4pPr>
            <a:lvl5pPr marL="6054974" indent="0">
              <a:buNone/>
              <a:defRPr sz="4635">
                <a:solidFill>
                  <a:schemeClr val="tx1">
                    <a:tint val="75000"/>
                  </a:schemeClr>
                </a:solidFill>
              </a:defRPr>
            </a:lvl5pPr>
            <a:lvl6pPr marL="7568717" indent="0">
              <a:buNone/>
              <a:defRPr sz="4635">
                <a:solidFill>
                  <a:schemeClr val="tx1">
                    <a:tint val="75000"/>
                  </a:schemeClr>
                </a:solidFill>
              </a:defRPr>
            </a:lvl6pPr>
            <a:lvl7pPr marL="9082461" indent="0">
              <a:buNone/>
              <a:defRPr sz="4635">
                <a:solidFill>
                  <a:schemeClr val="tx1">
                    <a:tint val="75000"/>
                  </a:schemeClr>
                </a:solidFill>
              </a:defRPr>
            </a:lvl7pPr>
            <a:lvl8pPr marL="10596204" indent="0">
              <a:buNone/>
              <a:defRPr sz="4635">
                <a:solidFill>
                  <a:schemeClr val="tx1">
                    <a:tint val="75000"/>
                  </a:schemeClr>
                </a:solidFill>
              </a:defRPr>
            </a:lvl8pPr>
            <a:lvl9pPr marL="12109948" indent="0">
              <a:buNone/>
              <a:defRPr sz="463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226746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66056" y="28060245"/>
            <a:ext cx="21702755" cy="9511947"/>
          </a:xfrm>
        </p:spPr>
        <p:txBody>
          <a:bodyPr>
            <a:normAutofit/>
          </a:bodyPr>
          <a:lstStyle>
            <a:lvl1pPr algn="l">
              <a:defRPr sz="9271"/>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766056" y="3329188"/>
            <a:ext cx="21702755" cy="23515668"/>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1358382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740960" y="3329182"/>
            <a:ext cx="6768199" cy="27584647"/>
          </a:xfrm>
        </p:spPr>
        <p:txBody>
          <a:bodyPr vert="eaVert">
            <a:normAutofit/>
          </a:bodyPr>
          <a:lstStyle>
            <a:lvl1pPr>
              <a:defRPr sz="9271"/>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766054" y="3329182"/>
            <a:ext cx="19369024" cy="3424301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883259-4ABF-4571-8F4A-6CAFC72FD1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F69F9D-51C3-49B8-9A91-F9C36E59FFE0}" type="slidenum">
              <a:rPr lang="en-IN" smtClean="0"/>
              <a:t>‹#›</a:t>
            </a:fld>
            <a:endParaRPr lang="en-IN"/>
          </a:p>
        </p:txBody>
      </p:sp>
    </p:spTree>
    <p:extLst>
      <p:ext uri="{BB962C8B-B14F-4D97-AF65-F5344CB8AC3E}">
        <p14:creationId xmlns:p14="http://schemas.microsoft.com/office/powerpoint/2010/main" val="4045163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22086188" y="24308315"/>
            <a:ext cx="8179526" cy="16593062"/>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1766056" y="28060245"/>
            <a:ext cx="21702755" cy="951194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766056" y="3329188"/>
            <a:ext cx="21702755" cy="23515668"/>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4601079" y="38523409"/>
            <a:ext cx="3974658" cy="2278904"/>
          </a:xfrm>
          <a:prstGeom prst="rect">
            <a:avLst/>
          </a:prstGeom>
        </p:spPr>
        <p:txBody>
          <a:bodyPr vert="horz" lIns="91440" tIns="45720" rIns="91440" bIns="45720" rtlCol="0" anchor="t"/>
          <a:lstStyle>
            <a:lvl1pPr algn="r">
              <a:defRPr sz="3311" b="0" i="0">
                <a:solidFill>
                  <a:schemeClr val="bg2">
                    <a:lumMod val="50000"/>
                  </a:schemeClr>
                </a:solidFill>
                <a:effectLst/>
                <a:latin typeface="+mn-lt"/>
              </a:defRPr>
            </a:lvl1pPr>
          </a:lstStyle>
          <a:p>
            <a:fld id="{7F883259-4ABF-4571-8F4A-6CAFC72FD1CA}" type="datetimeFigureOut">
              <a:rPr lang="en-IN" smtClean="0"/>
              <a:t>12-04-2022</a:t>
            </a:fld>
            <a:endParaRPr lang="en-IN"/>
          </a:p>
        </p:txBody>
      </p:sp>
      <p:sp>
        <p:nvSpPr>
          <p:cNvPr id="5" name="Footer Placeholder 4"/>
          <p:cNvSpPr>
            <a:spLocks noGrp="1"/>
          </p:cNvSpPr>
          <p:nvPr>
            <p:ph type="ftr" sz="quarter" idx="3"/>
          </p:nvPr>
        </p:nvSpPr>
        <p:spPr>
          <a:xfrm>
            <a:off x="1766054" y="38523390"/>
            <a:ext cx="19242255" cy="2278904"/>
          </a:xfrm>
          <a:prstGeom prst="rect">
            <a:avLst/>
          </a:prstGeom>
        </p:spPr>
        <p:txBody>
          <a:bodyPr vert="horz" lIns="91440" tIns="45720" rIns="91440" bIns="45720" rtlCol="0" anchor="t"/>
          <a:lstStyle>
            <a:lvl1pPr algn="l">
              <a:defRPr sz="3311" b="0" i="0">
                <a:solidFill>
                  <a:schemeClr val="bg2">
                    <a:lumMod val="50000"/>
                  </a:schemeClr>
                </a:solidFill>
                <a:effectLst/>
                <a:latin typeface="+mn-lt"/>
              </a:defRPr>
            </a:lvl1pPr>
          </a:lstStyle>
          <a:p>
            <a:endParaRPr lang="en-IN"/>
          </a:p>
        </p:txBody>
      </p:sp>
      <p:sp>
        <p:nvSpPr>
          <p:cNvPr id="6" name="Slide Number Placeholder 5"/>
          <p:cNvSpPr>
            <a:spLocks noGrp="1"/>
          </p:cNvSpPr>
          <p:nvPr>
            <p:ph type="sldNum" sz="quarter" idx="4"/>
          </p:nvPr>
        </p:nvSpPr>
        <p:spPr>
          <a:xfrm>
            <a:off x="25740640" y="34817712"/>
            <a:ext cx="2837166" cy="4181294"/>
          </a:xfrm>
          <a:prstGeom prst="rect">
            <a:avLst/>
          </a:prstGeom>
        </p:spPr>
        <p:txBody>
          <a:bodyPr vert="horz" lIns="91440" tIns="45720" rIns="91440" bIns="45720" rtlCol="0" anchor="b"/>
          <a:lstStyle>
            <a:lvl1pPr algn="r">
              <a:defRPr sz="9271" b="0" i="0">
                <a:solidFill>
                  <a:schemeClr val="bg2">
                    <a:lumMod val="50000"/>
                  </a:schemeClr>
                </a:solidFill>
                <a:effectLst/>
                <a:latin typeface="+mn-lt"/>
              </a:defRPr>
            </a:lvl1pPr>
          </a:lstStyle>
          <a:p>
            <a:fld id="{C5F69F9D-51C3-49B8-9A91-F9C36E59FFE0}" type="slidenum">
              <a:rPr lang="en-IN" smtClean="0"/>
              <a:t>‹#›</a:t>
            </a:fld>
            <a:endParaRPr lang="en-IN"/>
          </a:p>
        </p:txBody>
      </p:sp>
    </p:spTree>
    <p:extLst>
      <p:ext uri="{BB962C8B-B14F-4D97-AF65-F5344CB8AC3E}">
        <p14:creationId xmlns:p14="http://schemas.microsoft.com/office/powerpoint/2010/main" val="1905740809"/>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Lst>
  <p:txStyles>
    <p:titleStyle>
      <a:lvl1pPr algn="l" defTabSz="1513743" rtl="0" eaLnBrk="1" latinLnBrk="0" hangingPunct="1">
        <a:spcBef>
          <a:spcPct val="0"/>
        </a:spcBef>
        <a:buNone/>
        <a:defRPr sz="10595"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bg2">
              <a:lumMod val="75000"/>
            </a:schemeClr>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bg2">
              <a:lumMod val="75000"/>
            </a:schemeClr>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bg2">
              <a:lumMod val="75000"/>
            </a:schemeClr>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bg2">
              <a:lumMod val="75000"/>
            </a:schemeClr>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bg2">
              <a:lumMod val="75000"/>
            </a:schemeClr>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bg2">
              <a:lumMod val="75000"/>
            </a:schemeClr>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bg2">
              <a:lumMod val="75000"/>
            </a:schemeClr>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bg2">
              <a:lumMod val="75000"/>
            </a:schemeClr>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bg2">
              <a:lumMod val="75000"/>
            </a:schemeClr>
          </a:solidFill>
          <a:effectLst/>
          <a:latin typeface="+mn-lt"/>
          <a:ea typeface="+mn-ea"/>
          <a:cs typeface="+mn-cs"/>
        </a:defRPr>
      </a:lvl9pPr>
    </p:bodyStyle>
    <p:otherStyle>
      <a:defPPr>
        <a:defRPr lang="en-US"/>
      </a:defPPr>
      <a:lvl1pPr marL="0" algn="l" defTabSz="1513743" rtl="0" eaLnBrk="1" latinLnBrk="0" hangingPunct="1">
        <a:defRPr sz="5960" kern="1200">
          <a:solidFill>
            <a:schemeClr val="tx1"/>
          </a:solidFill>
          <a:latin typeface="+mn-lt"/>
          <a:ea typeface="+mn-ea"/>
          <a:cs typeface="+mn-cs"/>
        </a:defRPr>
      </a:lvl1pPr>
      <a:lvl2pPr marL="1513743" algn="l" defTabSz="1513743" rtl="0" eaLnBrk="1" latinLnBrk="0" hangingPunct="1">
        <a:defRPr sz="5960" kern="1200">
          <a:solidFill>
            <a:schemeClr val="tx1"/>
          </a:solidFill>
          <a:latin typeface="+mn-lt"/>
          <a:ea typeface="+mn-ea"/>
          <a:cs typeface="+mn-cs"/>
        </a:defRPr>
      </a:lvl2pPr>
      <a:lvl3pPr marL="3027487" algn="l" defTabSz="1513743" rtl="0" eaLnBrk="1" latinLnBrk="0" hangingPunct="1">
        <a:defRPr sz="5960" kern="1200">
          <a:solidFill>
            <a:schemeClr val="tx1"/>
          </a:solidFill>
          <a:latin typeface="+mn-lt"/>
          <a:ea typeface="+mn-ea"/>
          <a:cs typeface="+mn-cs"/>
        </a:defRPr>
      </a:lvl3pPr>
      <a:lvl4pPr marL="4541230" algn="l" defTabSz="1513743" rtl="0" eaLnBrk="1" latinLnBrk="0" hangingPunct="1">
        <a:defRPr sz="5960" kern="1200">
          <a:solidFill>
            <a:schemeClr val="tx1"/>
          </a:solidFill>
          <a:latin typeface="+mn-lt"/>
          <a:ea typeface="+mn-ea"/>
          <a:cs typeface="+mn-cs"/>
        </a:defRPr>
      </a:lvl4pPr>
      <a:lvl5pPr marL="6054974" algn="l" defTabSz="1513743" rtl="0" eaLnBrk="1" latinLnBrk="0" hangingPunct="1">
        <a:defRPr sz="5960" kern="1200">
          <a:solidFill>
            <a:schemeClr val="tx1"/>
          </a:solidFill>
          <a:latin typeface="+mn-lt"/>
          <a:ea typeface="+mn-ea"/>
          <a:cs typeface="+mn-cs"/>
        </a:defRPr>
      </a:lvl5pPr>
      <a:lvl6pPr marL="7568717" algn="l" defTabSz="1513743" rtl="0" eaLnBrk="1" latinLnBrk="0" hangingPunct="1">
        <a:defRPr sz="5960" kern="1200">
          <a:solidFill>
            <a:schemeClr val="tx1"/>
          </a:solidFill>
          <a:latin typeface="+mn-lt"/>
          <a:ea typeface="+mn-ea"/>
          <a:cs typeface="+mn-cs"/>
        </a:defRPr>
      </a:lvl6pPr>
      <a:lvl7pPr marL="9082461" algn="l" defTabSz="1513743" rtl="0" eaLnBrk="1" latinLnBrk="0" hangingPunct="1">
        <a:defRPr sz="5960" kern="1200">
          <a:solidFill>
            <a:schemeClr val="tx1"/>
          </a:solidFill>
          <a:latin typeface="+mn-lt"/>
          <a:ea typeface="+mn-ea"/>
          <a:cs typeface="+mn-cs"/>
        </a:defRPr>
      </a:lvl7pPr>
      <a:lvl8pPr marL="10596204" algn="l" defTabSz="1513743" rtl="0" eaLnBrk="1" latinLnBrk="0" hangingPunct="1">
        <a:defRPr sz="5960" kern="1200">
          <a:solidFill>
            <a:schemeClr val="tx1"/>
          </a:solidFill>
          <a:latin typeface="+mn-lt"/>
          <a:ea typeface="+mn-ea"/>
          <a:cs typeface="+mn-cs"/>
        </a:defRPr>
      </a:lvl8pPr>
      <a:lvl9pPr marL="12109948" algn="l" defTabSz="1513743"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s://www.ucl.ac.uk/news/2020/dec/poorer-teens-substantially-greater-risk-obesity%20(Accessed:%2012%20April%202022)." TargetMode="External"/><Relationship Id="rId7" Type="http://schemas.openxmlformats.org/officeDocument/2006/relationships/image" Target="../media/image3.jpeg"/><Relationship Id="rId2" Type="http://schemas.openxmlformats.org/officeDocument/2006/relationships/hyperlink" Target="https://www.statista.com/statistics/376074/obesity-prevalence-by-gender-in-england-uk/%20(Accessed:%2012%20April%202022)." TargetMode="Externa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hyperlink" Target="https://www.diabetes.org.uk/%20(Accessed:%2012%20April%2020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5">
                <a:lumMod val="50000"/>
              </a:schemeClr>
            </a:gs>
            <a:gs pos="100000">
              <a:schemeClr val="accent2">
                <a:lumMod val="50000"/>
              </a:schemeClr>
            </a:gs>
            <a:gs pos="100000">
              <a:schemeClr val="bg2">
                <a:shade val="96000"/>
                <a:satMod val="120000"/>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37856" y="1542645"/>
            <a:ext cx="21702755" cy="2057805"/>
          </a:xfrm>
          <a:solidFill>
            <a:schemeClr val="tx2">
              <a:lumMod val="90000"/>
            </a:schemeClr>
          </a:solidFill>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gn="ctr"/>
            <a:r>
              <a:rPr lang="en-GB" sz="7000" b="1" dirty="0">
                <a:solidFill>
                  <a:schemeClr val="bg1">
                    <a:lumMod val="95000"/>
                    <a:lumOff val="5000"/>
                  </a:schemeClr>
                </a:solidFill>
              </a:rPr>
              <a:t>OBESITY IN TEENAGERS: The public health issue</a:t>
            </a:r>
            <a:endParaRPr lang="en-GB" sz="7000" dirty="0">
              <a:solidFill>
                <a:schemeClr val="bg1">
                  <a:lumMod val="95000"/>
                  <a:lumOff val="5000"/>
                </a:schemeClr>
              </a:solidFill>
            </a:endParaRPr>
          </a:p>
        </p:txBody>
      </p:sp>
      <p:sp>
        <p:nvSpPr>
          <p:cNvPr id="4" name="Content Placeholder 3"/>
          <p:cNvSpPr>
            <a:spLocks noGrp="1"/>
          </p:cNvSpPr>
          <p:nvPr>
            <p:ph idx="1"/>
          </p:nvPr>
        </p:nvSpPr>
        <p:spPr>
          <a:xfrm>
            <a:off x="851657" y="7014201"/>
            <a:ext cx="11910959" cy="5363111"/>
          </a:xfr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5400000" scaled="1"/>
            <a:tileRect/>
          </a:gradFill>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pPr marL="0" indent="0" algn="just">
              <a:lnSpc>
                <a:spcPct val="150000"/>
              </a:lnSpc>
              <a:buNone/>
            </a:pPr>
            <a:r>
              <a:rPr lang="en-IN" sz="2600" dirty="0">
                <a:effectLst/>
                <a:latin typeface="Times New Roman" panose="02020603050405020304" pitchFamily="18" charset="0"/>
                <a:ea typeface="Times New Roman" panose="02020603050405020304" pitchFamily="18" charset="0"/>
                <a:cs typeface="Times New Roman" panose="02020603050405020304" pitchFamily="18" charset="0"/>
              </a:rPr>
              <a:t>Obesity in teenagers has become a serious health issue in the United Kingdom. It has been researched that more than one-third of teenagers are suffering from obesity. They start their adulthood the excess weight. It is chiefly seen in the poor class families of the UK. According to the study by the Centre for Longitudinal Studies (CLS), about 21% of teenagers were suffering from the disease of obesity at the age of 17 only and about 14% of teenagers were overweight, based on the data collected in 2018-19 (</a:t>
            </a:r>
            <a:r>
              <a:rPr lang="en-GB" sz="2600" dirty="0">
                <a:effectLst/>
                <a:latin typeface="Times New Roman" panose="02020603050405020304" pitchFamily="18" charset="0"/>
                <a:ea typeface="Arial" panose="020B0604020202020204" pitchFamily="34" charset="0"/>
                <a:cs typeface="Arial" panose="020B0604020202020204" pitchFamily="34" charset="0"/>
              </a:rPr>
              <a:t>Nikolaou </a:t>
            </a:r>
            <a:r>
              <a:rPr lang="en-GB" sz="2600" i="1" dirty="0">
                <a:effectLst/>
                <a:latin typeface="Times New Roman" panose="02020603050405020304" pitchFamily="18" charset="0"/>
                <a:ea typeface="Arial" panose="020B0604020202020204" pitchFamily="34" charset="0"/>
                <a:cs typeface="Arial" panose="020B0604020202020204" pitchFamily="34" charset="0"/>
              </a:rPr>
              <a:t>et al</a:t>
            </a:r>
            <a:r>
              <a:rPr lang="en-GB" sz="2600" dirty="0">
                <a:effectLst/>
                <a:latin typeface="Times New Roman" panose="02020603050405020304" pitchFamily="18" charset="0"/>
                <a:ea typeface="Arial" panose="020B0604020202020204" pitchFamily="34" charset="0"/>
                <a:cs typeface="Arial" panose="020B0604020202020204" pitchFamily="34" charset="0"/>
              </a:rPr>
              <a:t>., 2020)</a:t>
            </a:r>
            <a:r>
              <a:rPr lang="en-IN" sz="2600" dirty="0">
                <a:effectLst/>
                <a:latin typeface="Times New Roman" panose="02020603050405020304" pitchFamily="18" charset="0"/>
                <a:ea typeface="Times New Roman" panose="02020603050405020304" pitchFamily="18" charset="0"/>
                <a:cs typeface="Times New Roman" panose="02020603050405020304" pitchFamily="18" charset="0"/>
              </a:rPr>
              <a:t>. In the observational study, 28% of poor families’ teenagers are suffering from obesity in comparison to the 14% of rich class teenagers (</a:t>
            </a:r>
            <a:r>
              <a:rPr lang="en-IN" sz="2600" dirty="0" err="1">
                <a:effectLst/>
                <a:latin typeface="Times New Roman" panose="02020603050405020304" pitchFamily="18" charset="0"/>
                <a:ea typeface="Arial" panose="020B0604020202020204" pitchFamily="34" charset="0"/>
                <a:cs typeface="Arial" panose="020B0604020202020204" pitchFamily="34" charset="0"/>
              </a:rPr>
              <a:t>Ucl</a:t>
            </a:r>
            <a:r>
              <a:rPr lang="en-IN" sz="2600" dirty="0">
                <a:effectLst/>
                <a:latin typeface="Times New Roman" panose="02020603050405020304" pitchFamily="18" charset="0"/>
                <a:ea typeface="Arial" panose="020B0604020202020204" pitchFamily="34" charset="0"/>
                <a:cs typeface="Arial" panose="020B0604020202020204" pitchFamily="34" charset="0"/>
              </a:rPr>
              <a:t>. ac, 2022)</a:t>
            </a:r>
            <a:r>
              <a:rPr lang="en-IN" sz="2600" dirty="0">
                <a:effectLst/>
                <a:latin typeface="Times New Roman" panose="02020603050405020304" pitchFamily="18" charset="0"/>
                <a:ea typeface="Times New Roman" panose="02020603050405020304" pitchFamily="18" charset="0"/>
                <a:cs typeface="Times New Roman" panose="02020603050405020304" pitchFamily="18" charset="0"/>
              </a:rPr>
              <a:t>. Hence, it is an urgent need to take immediate action otherwise the teenagers will have to suffer from the long-term health consequences (</a:t>
            </a:r>
            <a:r>
              <a:rPr lang="en-IN" sz="26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Tyrer</a:t>
            </a:r>
            <a:r>
              <a:rPr lang="en-IN" sz="26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t>
            </a:r>
            <a:r>
              <a:rPr lang="en-IN" sz="260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et al</a:t>
            </a:r>
            <a:r>
              <a:rPr lang="en-IN" sz="26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2019)</a:t>
            </a:r>
            <a:r>
              <a:rPr lang="en-IN" sz="2600" dirty="0">
                <a:effectLst/>
                <a:latin typeface="Times New Roman" panose="02020603050405020304" pitchFamily="18" charset="0"/>
                <a:ea typeface="Times New Roman" panose="02020603050405020304" pitchFamily="18" charset="0"/>
                <a:cs typeface="Times New Roman" panose="02020603050405020304" pitchFamily="18" charset="0"/>
              </a:rPr>
              <a:t>. During the COVID 19 pandemic, the obesity in teenagers rose alarmingly. Thousands of children are facing serious consequences on account of the overweight during the unprecedented crisis. This happened because they started to eat the fast food at their homes more without doing any physical exercise. According to the doctors, obesity increases the risk of type 2 diabetes and heart diseases at an early age.</a:t>
            </a:r>
            <a:endParaRPr lang="en-IN" sz="2600" dirty="0">
              <a:effectLst/>
              <a:latin typeface="Times New Roman" panose="02020603050405020304" pitchFamily="18" charset="0"/>
              <a:ea typeface="Arial" panose="020B0604020202020204" pitchFamily="34" charset="0"/>
              <a:cs typeface="Arial" panose="020B0604020202020204" pitchFamily="34" charset="0"/>
            </a:endParaRPr>
          </a:p>
          <a:p>
            <a:pPr marL="0" indent="0" algn="just">
              <a:buNone/>
            </a:pPr>
            <a:endParaRPr lang="en-GB" sz="2400" dirty="0"/>
          </a:p>
        </p:txBody>
      </p:sp>
      <p:sp>
        <p:nvSpPr>
          <p:cNvPr id="5" name="TextBox 4"/>
          <p:cNvSpPr txBox="1"/>
          <p:nvPr/>
        </p:nvSpPr>
        <p:spPr>
          <a:xfrm>
            <a:off x="851657" y="4335238"/>
            <a:ext cx="11910959" cy="2554545"/>
          </a:xfrm>
          <a:prstGeom prst="rect">
            <a:avLst/>
          </a:prstGeom>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path path="circle">
              <a:fillToRect l="50000" t="50000" r="50000" b="50000"/>
            </a:path>
            <a:tileRect/>
          </a:gra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a:endParaRPr lang="en-GB" sz="4000" b="1" dirty="0"/>
          </a:p>
          <a:p>
            <a:pPr algn="ctr"/>
            <a:r>
              <a:rPr lang="en-GB" sz="4000" b="1" dirty="0">
                <a:solidFill>
                  <a:schemeClr val="bg2"/>
                </a:solidFill>
              </a:rPr>
              <a:t>Introduction/rationale of the chosen public health issue in the local area</a:t>
            </a:r>
          </a:p>
          <a:p>
            <a:pPr algn="ctr"/>
            <a:endParaRPr lang="en-GB" sz="4000" b="1" dirty="0"/>
          </a:p>
        </p:txBody>
      </p:sp>
      <p:sp>
        <p:nvSpPr>
          <p:cNvPr id="10" name="Content Placeholder 3"/>
          <p:cNvSpPr txBox="1">
            <a:spLocks/>
          </p:cNvSpPr>
          <p:nvPr/>
        </p:nvSpPr>
        <p:spPr>
          <a:xfrm>
            <a:off x="720502" y="17577376"/>
            <a:ext cx="11976273" cy="2024743"/>
          </a:xfrm>
          <a:prstGeom prst="rect">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5400000" scaled="1"/>
            <a:tileRect/>
          </a:gradFill>
          <a:ln>
            <a:solidFill>
              <a:schemeClr val="tx2">
                <a:lumMod val="25000"/>
              </a:schemeClr>
            </a:solidFill>
          </a:ln>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dk1"/>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dk1"/>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dk1"/>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9pPr>
          </a:lstStyle>
          <a:p>
            <a:pPr algn="ctr">
              <a:lnSpc>
                <a:spcPct val="150000"/>
              </a:lnSpc>
              <a:spcAft>
                <a:spcPts val="800"/>
              </a:spcAft>
            </a:pP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Figure 1: Obesity in UK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ts val="800"/>
              </a:spcAft>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(Source: Statista.com, 2022)</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extBox 10"/>
          <p:cNvSpPr txBox="1"/>
          <p:nvPr/>
        </p:nvSpPr>
        <p:spPr>
          <a:xfrm>
            <a:off x="22844407" y="13763368"/>
            <a:ext cx="6742961" cy="2554545"/>
          </a:xfrm>
          <a:prstGeom prst="rect">
            <a:avLst/>
          </a:prstGeom>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a:endParaRPr lang="en-US" sz="4000" b="1" dirty="0"/>
          </a:p>
          <a:p>
            <a:pPr algn="ctr"/>
            <a:r>
              <a:rPr lang="en-US" sz="4000" b="1" dirty="0">
                <a:solidFill>
                  <a:schemeClr val="bg2"/>
                </a:solidFill>
              </a:rPr>
              <a:t>Role of nurse in promoting healthcare awareness </a:t>
            </a:r>
          </a:p>
          <a:p>
            <a:pPr algn="ctr"/>
            <a:endParaRPr lang="en-IN" sz="4000" b="1" dirty="0"/>
          </a:p>
        </p:txBody>
      </p:sp>
      <p:sp>
        <p:nvSpPr>
          <p:cNvPr id="12" name="TextBox 11"/>
          <p:cNvSpPr txBox="1"/>
          <p:nvPr/>
        </p:nvSpPr>
        <p:spPr>
          <a:xfrm>
            <a:off x="786343" y="19915421"/>
            <a:ext cx="11976273" cy="1938992"/>
          </a:xfrm>
          <a:prstGeom prst="rect">
            <a:avLst/>
          </a:prstGeom>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a:endParaRPr lang="en-US" sz="4000" b="1" dirty="0"/>
          </a:p>
          <a:p>
            <a:pPr algn="ctr"/>
            <a:r>
              <a:rPr lang="en-US" sz="4000" b="1" dirty="0">
                <a:solidFill>
                  <a:schemeClr val="bg2"/>
                </a:solidFill>
              </a:rPr>
              <a:t>Identification and analysis of the key data</a:t>
            </a:r>
          </a:p>
          <a:p>
            <a:pPr algn="ctr"/>
            <a:r>
              <a:rPr lang="en-US" sz="4000" b="1" dirty="0"/>
              <a:t> </a:t>
            </a:r>
            <a:endParaRPr lang="en-IN" sz="4000" b="1" dirty="0"/>
          </a:p>
        </p:txBody>
      </p:sp>
      <p:sp>
        <p:nvSpPr>
          <p:cNvPr id="13" name="TextBox 12"/>
          <p:cNvSpPr txBox="1"/>
          <p:nvPr/>
        </p:nvSpPr>
        <p:spPr>
          <a:xfrm>
            <a:off x="13269535" y="4336848"/>
            <a:ext cx="15664693" cy="1938992"/>
          </a:xfrm>
          <a:prstGeom prst="rect">
            <a:avLst/>
          </a:prstGeom>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8100000" scaled="1"/>
            <a:tileRect/>
          </a:gra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a:endParaRPr lang="en-US" sz="4000" b="1" dirty="0"/>
          </a:p>
          <a:p>
            <a:pPr algn="ctr"/>
            <a:r>
              <a:rPr lang="en-US" sz="4000" b="1" dirty="0">
                <a:solidFill>
                  <a:schemeClr val="bg2"/>
                </a:solidFill>
              </a:rPr>
              <a:t>National and international health care policies </a:t>
            </a:r>
          </a:p>
          <a:p>
            <a:pPr algn="ctr"/>
            <a:endParaRPr lang="en-IN" sz="4000" b="1" dirty="0"/>
          </a:p>
        </p:txBody>
      </p:sp>
      <p:sp>
        <p:nvSpPr>
          <p:cNvPr id="14" name="Content Placeholder 3"/>
          <p:cNvSpPr txBox="1">
            <a:spLocks/>
          </p:cNvSpPr>
          <p:nvPr/>
        </p:nvSpPr>
        <p:spPr>
          <a:xfrm>
            <a:off x="819000" y="22108885"/>
            <a:ext cx="6888086" cy="11814883"/>
          </a:xfrm>
          <a:prstGeom prst="rect">
            <a:avLst/>
          </a:prstGeom>
          <a:solidFill>
            <a:srgbClr val="FFFF99"/>
          </a:soli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a:bodyPr>
          <a:lst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dk1"/>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dk1"/>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dk1"/>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9pPr>
          </a:lstStyle>
          <a:p>
            <a:pPr algn="just">
              <a:lnSpc>
                <a:spcPct val="150000"/>
              </a:lnSpc>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About 11% of boys and 15% of girls between the age of two and ten were classified as overweight in the United Kingdom in 2019 (</a:t>
            </a:r>
            <a:r>
              <a:rPr lang="en-IN" sz="1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Waterlander </a:t>
            </a:r>
            <a:r>
              <a:rPr lang="en-IN" sz="180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et al</a:t>
            </a:r>
            <a:r>
              <a:rPr lang="en-IN" sz="1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2020)</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The government has banned the sales of unhealthy food products as well as beverages in the malls. The restrictions are imposed on the advertisements for fast food and beverages. Teenagers are adopting very low food security in the UK and their share has risen by 3% between 2019 and 2020 (</a:t>
            </a:r>
            <a:r>
              <a:rPr lang="en-IN" sz="1800" dirty="0">
                <a:effectLst/>
                <a:latin typeface="Times New Roman" panose="02020603050405020304" pitchFamily="18" charset="0"/>
                <a:ea typeface="Arial" panose="020B0604020202020204" pitchFamily="34" charset="0"/>
                <a:cs typeface="Arial" panose="020B0604020202020204" pitchFamily="34" charset="0"/>
              </a:rPr>
              <a:t>UK </a:t>
            </a:r>
            <a:r>
              <a:rPr lang="en-IN" sz="1800" i="1" dirty="0">
                <a:effectLst/>
                <a:latin typeface="Times New Roman" panose="02020603050405020304" pitchFamily="18" charset="0"/>
                <a:ea typeface="Arial" panose="020B0604020202020204" pitchFamily="34" charset="0"/>
                <a:cs typeface="Arial" panose="020B0604020202020204" pitchFamily="34" charset="0"/>
              </a:rPr>
              <a:t>et al</a:t>
            </a:r>
            <a:r>
              <a:rPr lang="en-IN" sz="1800" dirty="0">
                <a:effectLst/>
                <a:latin typeface="Times New Roman" panose="02020603050405020304" pitchFamily="18" charset="0"/>
                <a:ea typeface="Arial" panose="020B0604020202020204" pitchFamily="34" charset="0"/>
                <a:cs typeface="Arial" panose="020B0604020202020204" pitchFamily="34" charset="0"/>
              </a:rPr>
              <a:t>., 2022)</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According to </a:t>
            </a:r>
            <a:r>
              <a:rPr lang="en-IN" sz="1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Robinson</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i="1" dirty="0">
                <a:effectLst/>
                <a:latin typeface="Times New Roman" panose="02020603050405020304" pitchFamily="18" charset="0"/>
                <a:ea typeface="Times New Roman" panose="02020603050405020304" pitchFamily="18" charset="0"/>
                <a:cs typeface="Times New Roman" panose="02020603050405020304" pitchFamily="18" charset="0"/>
              </a:rPr>
              <a:t>et al</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(2021), the impact of coronavirus changed their food habits. They started to eat more snacks and do less physical exercise during the days of lockdown. When the schools were closed, they were shut in the four walls of their homes and didn’t follow a perfect daily routine. They adopted an unhealthy lifestyle by watching TV more and eating nutritious foods less (</a:t>
            </a:r>
            <a:r>
              <a:rPr lang="en-GB" sz="1800" dirty="0">
                <a:effectLst/>
                <a:latin typeface="Times New Roman" panose="02020603050405020304" pitchFamily="18" charset="0"/>
                <a:ea typeface="Arial" panose="020B0604020202020204" pitchFamily="34" charset="0"/>
                <a:cs typeface="Arial" panose="020B0604020202020204" pitchFamily="34" charset="0"/>
              </a:rPr>
              <a:t>Singh and Tawfik, 2019)</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They liked the fast food more and didn’t go for the morning as well as evening walks. Therefore, the cases of obesity have increased among teenagers which will make them seriously ill with their growing age. The government has to take major steps in this regard.</a:t>
            </a:r>
            <a:endParaRPr lang="en-IN" sz="1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dirty="0">
              <a:effectLst/>
              <a:latin typeface="Times New Roman" panose="02020603050405020304" pitchFamily="18" charset="0"/>
              <a:ea typeface="Arial" panose="020B0604020202020204" pitchFamily="34" charset="0"/>
              <a:cs typeface="Arial" panose="020B0604020202020204" pitchFamily="34" charset="0"/>
            </a:endParaRPr>
          </a:p>
          <a:p>
            <a:pPr marL="0" indent="0" algn="just">
              <a:buNone/>
            </a:pPr>
            <a:endParaRPr lang="en-IN" sz="2400" dirty="0"/>
          </a:p>
        </p:txBody>
      </p:sp>
      <p:sp>
        <p:nvSpPr>
          <p:cNvPr id="16" name="Content Placeholder 3"/>
          <p:cNvSpPr txBox="1">
            <a:spLocks/>
          </p:cNvSpPr>
          <p:nvPr/>
        </p:nvSpPr>
        <p:spPr>
          <a:xfrm>
            <a:off x="7997241" y="30018640"/>
            <a:ext cx="4961315" cy="4035756"/>
          </a:xfrm>
          <a:prstGeom prst="rect">
            <a:avLst/>
          </a:prstGeom>
          <a:gradFill flip="none" rotWithShape="1">
            <a:gsLst>
              <a:gs pos="0">
                <a:srgbClr val="625A1E">
                  <a:tint val="66000"/>
                  <a:satMod val="160000"/>
                </a:srgbClr>
              </a:gs>
              <a:gs pos="50000">
                <a:srgbClr val="625A1E">
                  <a:tint val="44500"/>
                  <a:satMod val="160000"/>
                </a:srgbClr>
              </a:gs>
              <a:gs pos="100000">
                <a:srgbClr val="625A1E">
                  <a:tint val="23500"/>
                  <a:satMod val="160000"/>
                </a:srgbClr>
              </a:gs>
            </a:gsLst>
            <a:path path="circle">
              <a:fillToRect l="50000" t="50000" r="50000" b="50000"/>
            </a:path>
            <a:tileRect/>
          </a:gradFill>
          <a:ln>
            <a:solidFill>
              <a:schemeClr val="tx2">
                <a:lumMod val="25000"/>
              </a:schemeClr>
            </a:solidFill>
          </a:ln>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dk1"/>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dk1"/>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dk1"/>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9pPr>
          </a:lstStyle>
          <a:p>
            <a:pPr algn="ctr">
              <a:lnSpc>
                <a:spcPct val="150000"/>
              </a:lnSpc>
              <a:spcAft>
                <a:spcPts val="800"/>
              </a:spcAft>
            </a:pPr>
            <a:r>
              <a:rPr lang="en-IN" sz="2400" b="1" dirty="0">
                <a:effectLst/>
                <a:latin typeface="Times New Roman" panose="02020603050405020304" pitchFamily="18" charset="0"/>
                <a:ea typeface="Calibri" panose="020F0502020204030204" pitchFamily="34" charset="0"/>
                <a:cs typeface="Times New Roman" panose="02020603050405020304" pitchFamily="18" charset="0"/>
              </a:rPr>
              <a:t>Figure 2: Overweight and obesity in England by age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ts val="8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(Source: Statista.com, 2022)</a:t>
            </a:r>
          </a:p>
        </p:txBody>
      </p:sp>
      <p:sp>
        <p:nvSpPr>
          <p:cNvPr id="17" name="Content Placeholder 3"/>
          <p:cNvSpPr txBox="1">
            <a:spLocks/>
          </p:cNvSpPr>
          <p:nvPr/>
        </p:nvSpPr>
        <p:spPr>
          <a:xfrm>
            <a:off x="13269535" y="6408232"/>
            <a:ext cx="9263894" cy="959157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92500" lnSpcReduction="10000"/>
          </a:bodyPr>
          <a:lst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dk1"/>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dk1"/>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dk1"/>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9pPr>
          </a:lstStyle>
          <a:p>
            <a:pPr algn="just">
              <a:lnSpc>
                <a:spcPct val="150000"/>
              </a:lnSpc>
            </a:pP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According to </a:t>
            </a:r>
            <a:r>
              <a:rPr lang="en-GB" sz="2400" dirty="0">
                <a:effectLst/>
                <a:latin typeface="Times New Roman" panose="02020603050405020304" pitchFamily="18" charset="0"/>
                <a:ea typeface="Arial" panose="020B0604020202020204" pitchFamily="34" charset="0"/>
                <a:cs typeface="Arial" panose="020B0604020202020204" pitchFamily="34" charset="0"/>
              </a:rPr>
              <a:t>Arthurs</a:t>
            </a:r>
            <a:r>
              <a:rPr lang="en-GB"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400" i="1" dirty="0">
                <a:effectLst/>
                <a:latin typeface="Times New Roman" panose="02020603050405020304" pitchFamily="18" charset="0"/>
                <a:ea typeface="Times New Roman" panose="02020603050405020304" pitchFamily="18" charset="0"/>
                <a:cs typeface="Times New Roman" panose="02020603050405020304" pitchFamily="18" charset="0"/>
              </a:rPr>
              <a:t>et al.</a:t>
            </a: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(2022), the UK government is highly concerned over the rising crisis of obesity among teenagers. The UK government initiated a new obesity strategy that was published on 27 July 2020. Its purpose is to fight against childhood obesity and motivate adults to manage their lifestyles properly. Therefore, the restaurants, cafes, and takeaways have to mention the calorie of their food and drink products (</a:t>
            </a:r>
            <a:r>
              <a:rPr lang="en-IN" sz="24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da Costa Peres </a:t>
            </a:r>
            <a:r>
              <a:rPr lang="en-IN" sz="240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et al</a:t>
            </a:r>
            <a:r>
              <a:rPr lang="en-IN" sz="24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2020)</a:t>
            </a: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A high regulation has been imposed on the use of too much fat, sugar, and salt. The UK government’s aim is to reduce the gap in obesity between children from the rich and poor classes by 2030, according to the 2018 strategy.</a:t>
            </a:r>
            <a:endParaRPr lang="en-IN" sz="24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The WHO has taken some serious measures in order to reduce the no. of cases of obesity among teenagers worldwide, and for this, many countries across the world have come together to help the WHO (</a:t>
            </a:r>
            <a:r>
              <a:rPr lang="en-GB" sz="2400" dirty="0" err="1">
                <a:effectLst/>
                <a:latin typeface="Times New Roman" panose="02020603050405020304" pitchFamily="18" charset="0"/>
                <a:ea typeface="Arial" panose="020B0604020202020204" pitchFamily="34" charset="0"/>
                <a:cs typeface="Arial" panose="020B0604020202020204" pitchFamily="34" charset="0"/>
              </a:rPr>
              <a:t>Gaździńska</a:t>
            </a:r>
            <a:r>
              <a:rPr lang="en-GB" sz="2400" dirty="0">
                <a:effectLst/>
                <a:latin typeface="Times New Roman" panose="02020603050405020304" pitchFamily="18" charset="0"/>
                <a:ea typeface="Arial" panose="020B0604020202020204" pitchFamily="34" charset="0"/>
                <a:cs typeface="Arial" panose="020B0604020202020204" pitchFamily="34" charset="0"/>
              </a:rPr>
              <a:t> </a:t>
            </a:r>
            <a:r>
              <a:rPr lang="en-GB" sz="2400" i="1" dirty="0">
                <a:effectLst/>
                <a:latin typeface="Times New Roman" panose="02020603050405020304" pitchFamily="18" charset="0"/>
                <a:ea typeface="Arial" panose="020B0604020202020204" pitchFamily="34" charset="0"/>
                <a:cs typeface="Arial" panose="020B0604020202020204" pitchFamily="34" charset="0"/>
              </a:rPr>
              <a:t>et al</a:t>
            </a:r>
            <a:r>
              <a:rPr lang="en-GB" sz="2400" dirty="0">
                <a:effectLst/>
                <a:latin typeface="Times New Roman" panose="02020603050405020304" pitchFamily="18" charset="0"/>
                <a:ea typeface="Arial" panose="020B0604020202020204" pitchFamily="34" charset="0"/>
                <a:cs typeface="Arial" panose="020B0604020202020204" pitchFamily="34" charset="0"/>
              </a:rPr>
              <a:t>., 2022)</a:t>
            </a: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According to the issued guidelines of WHO, the countries will improve the environment of teenagers where they live, play, and learn. The government will have to implement those policies that can promote healthy food lifestyles in families. The government will have to provide the necessary prevention and care against the obesity found in teenagers.</a:t>
            </a:r>
            <a:endParaRPr lang="en-IN" sz="2400" dirty="0">
              <a:effectLst/>
              <a:latin typeface="Times New Roman" panose="02020603050405020304" pitchFamily="18" charset="0"/>
              <a:ea typeface="Arial" panose="020B0604020202020204" pitchFamily="34" charset="0"/>
              <a:cs typeface="Arial" panose="020B0604020202020204" pitchFamily="34" charset="0"/>
            </a:endParaRPr>
          </a:p>
        </p:txBody>
      </p:sp>
      <p:sp>
        <p:nvSpPr>
          <p:cNvPr id="19" name="Content Placeholder 3"/>
          <p:cNvSpPr txBox="1">
            <a:spLocks/>
          </p:cNvSpPr>
          <p:nvPr/>
        </p:nvSpPr>
        <p:spPr>
          <a:xfrm>
            <a:off x="22877063" y="16582698"/>
            <a:ext cx="6677648" cy="8032086"/>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5400000" scaled="1"/>
            <a:tileRect/>
          </a:gra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Autofit/>
          </a:bodyPr>
          <a:lst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dk1"/>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dk1"/>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dk1"/>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9pPr>
          </a:lstStyle>
          <a:p>
            <a:pPr marL="0" indent="0" algn="just">
              <a:lnSpc>
                <a:spcPct val="150000"/>
              </a:lnSpc>
              <a:buNone/>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The contribution of nurses is no less than the doctors to help teenagers achieve a healthy weight by pursuing a healthy lifestyle (</a:t>
            </a:r>
            <a:r>
              <a:rPr lang="en-IN" sz="1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Palla</a:t>
            </a:r>
            <a:r>
              <a:rPr lang="en-IN" sz="1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t>
            </a:r>
            <a:r>
              <a:rPr lang="en-IN" sz="180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et al.,</a:t>
            </a:r>
            <a:r>
              <a:rPr lang="en-IN" sz="1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2020)</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Therefore, the nurses in the UK hospitals keep their weight healthy. They provide nutritional advice to parents and teenagers. They also tell them about various weight management programs and offer them strategies to decrease the intake of calories (</a:t>
            </a:r>
            <a:r>
              <a:rPr lang="en-IN" sz="1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Tinner </a:t>
            </a:r>
            <a:r>
              <a:rPr lang="en-IN" sz="180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et al.,</a:t>
            </a:r>
            <a:r>
              <a:rPr lang="en-IN" sz="1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2021)</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Their main emphasis lies in physical exercises so that they will be able to burn their calories. Nurses’ actions always have the perception of the whole family because it is a challenging task for obese teenagers to change their diet plans or physical activities in a day if they are not monitored by their families (</a:t>
            </a:r>
            <a:r>
              <a:rPr lang="en-GB" sz="1800" dirty="0">
                <a:effectLst/>
                <a:latin typeface="Times New Roman" panose="02020603050405020304" pitchFamily="18" charset="0"/>
                <a:ea typeface="Arial" panose="020B0604020202020204" pitchFamily="34" charset="0"/>
                <a:cs typeface="Arial" panose="020B0604020202020204" pitchFamily="34" charset="0"/>
              </a:rPr>
              <a:t>Yates </a:t>
            </a:r>
            <a:r>
              <a:rPr lang="en-GB" sz="1800" i="1" dirty="0">
                <a:effectLst/>
                <a:latin typeface="Times New Roman" panose="02020603050405020304" pitchFamily="18" charset="0"/>
                <a:ea typeface="Arial" panose="020B0604020202020204" pitchFamily="34" charset="0"/>
                <a:cs typeface="Arial" panose="020B0604020202020204" pitchFamily="34" charset="0"/>
              </a:rPr>
              <a:t>et al.,</a:t>
            </a:r>
            <a:r>
              <a:rPr lang="en-GB" sz="1800" dirty="0">
                <a:effectLst/>
                <a:latin typeface="Times New Roman" panose="02020603050405020304" pitchFamily="18" charset="0"/>
                <a:ea typeface="Arial" panose="020B0604020202020204" pitchFamily="34" charset="0"/>
                <a:cs typeface="Arial" panose="020B0604020202020204" pitchFamily="34" charset="0"/>
              </a:rPr>
              <a:t> 2020)</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The nurses have to do the work with teenagers and their families by making their team multidisciplinary in order to control the persistent problem of obesity among the teenagers as it is a serious health issue with long-term morbidities. Therefore, it is very essential to control obesity at an early age otherwise teenagers can suffer from other serious health issues i.e. hypertension and metabolic disorders. In their adulthood, they will get problems being employed easily and are always given low salaries.</a:t>
            </a:r>
            <a:endParaRPr lang="en-IN" sz="1800" dirty="0">
              <a:effectLst/>
              <a:latin typeface="Times New Roman" panose="02020603050405020304" pitchFamily="18" charset="0"/>
              <a:ea typeface="Arial" panose="020B0604020202020204" pitchFamily="34" charset="0"/>
              <a:cs typeface="Arial" panose="020B0604020202020204" pitchFamily="34" charset="0"/>
            </a:endParaRPr>
          </a:p>
        </p:txBody>
      </p:sp>
      <p:sp>
        <p:nvSpPr>
          <p:cNvPr id="21" name="TextBox 20"/>
          <p:cNvSpPr txBox="1"/>
          <p:nvPr/>
        </p:nvSpPr>
        <p:spPr>
          <a:xfrm>
            <a:off x="13334850" y="24929894"/>
            <a:ext cx="16252518" cy="1938992"/>
          </a:xfrm>
          <a:prstGeom prst="rect">
            <a:avLst/>
          </a:prstGeom>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16200000" scaled="1"/>
            <a:tileRect/>
          </a:gra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a:endParaRPr lang="en-US" sz="4000" b="1" dirty="0"/>
          </a:p>
          <a:p>
            <a:pPr algn="ctr"/>
            <a:r>
              <a:rPr lang="en-US" sz="4000" b="1" dirty="0">
                <a:solidFill>
                  <a:schemeClr val="bg2"/>
                </a:solidFill>
              </a:rPr>
              <a:t>A potential area of development </a:t>
            </a:r>
          </a:p>
          <a:p>
            <a:pPr algn="ctr"/>
            <a:endParaRPr lang="en-IN" sz="4000" b="1" dirty="0"/>
          </a:p>
        </p:txBody>
      </p:sp>
      <p:sp>
        <p:nvSpPr>
          <p:cNvPr id="22" name="Content Placeholder 3"/>
          <p:cNvSpPr txBox="1">
            <a:spLocks/>
          </p:cNvSpPr>
          <p:nvPr/>
        </p:nvSpPr>
        <p:spPr>
          <a:xfrm>
            <a:off x="13269535" y="26992323"/>
            <a:ext cx="16317833" cy="7062073"/>
          </a:xfrm>
          <a:prstGeom prst="rect">
            <a:avLst/>
          </a:prstGeom>
          <a:gradFill flip="none" rotWithShape="1">
            <a:gsLst>
              <a:gs pos="0">
                <a:srgbClr val="0033CC">
                  <a:tint val="66000"/>
                  <a:satMod val="160000"/>
                </a:srgbClr>
              </a:gs>
              <a:gs pos="50000">
                <a:srgbClr val="0033CC">
                  <a:tint val="44500"/>
                  <a:satMod val="160000"/>
                </a:srgbClr>
              </a:gs>
              <a:gs pos="100000">
                <a:srgbClr val="0033CC">
                  <a:tint val="23500"/>
                  <a:satMod val="160000"/>
                </a:srgbClr>
              </a:gs>
            </a:gsLst>
            <a:lin ang="5400000" scaled="1"/>
            <a:tileRect/>
          </a:gra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a:bodyPr>
          <a:lst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dk1"/>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dk1"/>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dk1"/>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9pPr>
          </a:lstStyle>
          <a:p>
            <a:pPr marL="0" indent="0" algn="just">
              <a:lnSpc>
                <a:spcPct val="150000"/>
              </a:lnSpc>
              <a:buNone/>
            </a:pP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In July 2020, the UK government began the Better Health Campaign to reduce the number of cases of obesity in teenagers on account of the covid -19 pandemic. The government’s approach was to encourage eating habits and an active lifestyle among teenagers.  According to the National Health Service, the reduced cases will decrease the pressure on the doctors as well as on the nurses in the NHS (</a:t>
            </a:r>
            <a:r>
              <a:rPr lang="en-IN" sz="24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Hamer </a:t>
            </a:r>
            <a:r>
              <a:rPr lang="en-IN" sz="240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et al.,</a:t>
            </a:r>
            <a:r>
              <a:rPr lang="en-IN" sz="24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2020)</a:t>
            </a: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The government launches advertisements for foods that are high in fat, sugar, and salt so that the teenagers and their parents will be more aware for their health issues. The restaurants, cafes, and takeaways are </a:t>
            </a:r>
            <a:r>
              <a:rPr lang="en-IN" sz="2400" dirty="0" err="1">
                <a:effectLst/>
                <a:latin typeface="Times New Roman" panose="02020603050405020304" pitchFamily="18" charset="0"/>
                <a:ea typeface="Times New Roman" panose="02020603050405020304" pitchFamily="18" charset="0"/>
                <a:cs typeface="Times New Roman" panose="02020603050405020304" pitchFamily="18" charset="0"/>
              </a:rPr>
              <a:t>labeling</a:t>
            </a: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the food information on their food items and beverages.  Many teenagers are categorized as obese on the basis of their BMI (an imperfect evaluation of adiposity and health risks). According to </a:t>
            </a:r>
            <a:r>
              <a:rPr lang="en-GB" sz="2400" dirty="0">
                <a:effectLst/>
                <a:latin typeface="Times New Roman" panose="02020603050405020304" pitchFamily="18" charset="0"/>
                <a:ea typeface="Arial" panose="020B0604020202020204" pitchFamily="34" charset="0"/>
                <a:cs typeface="Arial" panose="020B0604020202020204" pitchFamily="34" charset="0"/>
              </a:rPr>
              <a:t>Robinson, Gillespie and Jones</a:t>
            </a:r>
            <a:r>
              <a:rPr lang="en-GB"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(2020), such teenagers are metabolically healthy and have low risks of serious health issues that are associated with the overweight. But there is so much that needs to be done to persuade teenagers for healthy eating habits. The government’s campaign focuses on the minimal intake of calories by making them choose healthier based on the range of calories. They should take a balanced diet that is full of vegetables and whole grains.</a:t>
            </a:r>
            <a:endParaRPr lang="en-IN" sz="2400" dirty="0">
              <a:effectLst/>
              <a:latin typeface="Times New Roman" panose="02020603050405020304" pitchFamily="18" charset="0"/>
              <a:ea typeface="Arial" panose="020B0604020202020204" pitchFamily="34" charset="0"/>
              <a:cs typeface="Arial" panose="020B0604020202020204" pitchFamily="34" charset="0"/>
            </a:endParaRPr>
          </a:p>
        </p:txBody>
      </p:sp>
      <p:sp>
        <p:nvSpPr>
          <p:cNvPr id="23" name="TextBox 22"/>
          <p:cNvSpPr txBox="1"/>
          <p:nvPr/>
        </p:nvSpPr>
        <p:spPr>
          <a:xfrm>
            <a:off x="819000" y="34264938"/>
            <a:ext cx="28801027" cy="1938992"/>
          </a:xfrm>
          <a:prstGeom prst="rect">
            <a:avLst/>
          </a:prstGeom>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path path="circle">
              <a:fillToRect r="100000" b="100000"/>
            </a:path>
            <a:tileRect l="-100000" t="-100000"/>
          </a:gra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a:endParaRPr lang="en-US" sz="4000" b="1" dirty="0"/>
          </a:p>
          <a:p>
            <a:pPr algn="ctr"/>
            <a:r>
              <a:rPr lang="en-US" sz="4000" b="1" dirty="0">
                <a:solidFill>
                  <a:schemeClr val="bg2"/>
                </a:solidFill>
              </a:rPr>
              <a:t>Reference List</a:t>
            </a:r>
          </a:p>
          <a:p>
            <a:pPr algn="ctr"/>
            <a:endParaRPr lang="en-IN" sz="4000" b="1" dirty="0"/>
          </a:p>
        </p:txBody>
      </p:sp>
      <p:sp>
        <p:nvSpPr>
          <p:cNvPr id="24" name="Content Placeholder 3"/>
          <p:cNvSpPr txBox="1">
            <a:spLocks/>
          </p:cNvSpPr>
          <p:nvPr/>
        </p:nvSpPr>
        <p:spPr>
          <a:xfrm>
            <a:off x="786343" y="36430137"/>
            <a:ext cx="28801026" cy="5867578"/>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Autofit/>
          </a:bodyPr>
          <a:lst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dk1"/>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dk1"/>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dk1"/>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9pPr>
          </a:lstStyle>
          <a:p>
            <a:pPr algn="just">
              <a:lnSpc>
                <a:spcPct val="150000"/>
              </a:lnSpc>
              <a:spcAft>
                <a:spcPts val="800"/>
              </a:spcAft>
            </a:pPr>
            <a:r>
              <a:rPr lang="en-GB" sz="800" dirty="0">
                <a:effectLst/>
                <a:latin typeface="Times New Roman" panose="02020603050405020304" pitchFamily="18" charset="0"/>
                <a:ea typeface="Arial" panose="020B0604020202020204" pitchFamily="34" charset="0"/>
                <a:cs typeface="Arial" panose="020B0604020202020204" pitchFamily="34" charset="0"/>
              </a:rPr>
              <a:t>Arthurs, N., Tully, L., O’Malley, G. and Browne, S., </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2022</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 Usability and Engagement Testing of mHealth Apps in Paediatric Obesity: A Narrative Review of Current Literature. </a:t>
            </a:r>
            <a:r>
              <a:rPr lang="en-GB" sz="800" i="1" dirty="0">
                <a:effectLst/>
                <a:latin typeface="Times New Roman" panose="02020603050405020304" pitchFamily="18" charset="0"/>
                <a:ea typeface="Arial" panose="020B0604020202020204" pitchFamily="34" charset="0"/>
                <a:cs typeface="Arial" panose="020B0604020202020204" pitchFamily="34" charset="0"/>
              </a:rPr>
              <a:t>International Journal of Environmental Research and Public Health</a:t>
            </a:r>
            <a:r>
              <a:rPr lang="en-GB" sz="800" dirty="0">
                <a:effectLst/>
                <a:latin typeface="Times New Roman" panose="02020603050405020304" pitchFamily="18" charset="0"/>
                <a:ea typeface="Arial" panose="020B0604020202020204" pitchFamily="34" charset="0"/>
                <a:cs typeface="Arial" panose="020B0604020202020204" pitchFamily="34" charset="0"/>
              </a:rPr>
              <a:t>, </a:t>
            </a:r>
            <a:r>
              <a:rPr lang="en-GB" sz="800" i="1" dirty="0">
                <a:effectLst/>
                <a:latin typeface="Times New Roman" panose="02020603050405020304" pitchFamily="18" charset="0"/>
                <a:ea typeface="Arial" panose="020B0604020202020204" pitchFamily="34" charset="0"/>
                <a:cs typeface="Arial" panose="020B0604020202020204" pitchFamily="34" charset="0"/>
              </a:rPr>
              <a:t>19</a:t>
            </a:r>
            <a:r>
              <a:rPr lang="en-GB" sz="800" dirty="0">
                <a:effectLst/>
                <a:latin typeface="Times New Roman" panose="02020603050405020304" pitchFamily="18" charset="0"/>
                <a:ea typeface="Arial" panose="020B0604020202020204" pitchFamily="34" charset="0"/>
                <a:cs typeface="Arial" panose="020B0604020202020204" pitchFamily="34" charset="0"/>
              </a:rPr>
              <a:t>(3), p.1453.</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da Costa Peres, C.M.,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Gardone</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D.S., Costa, B.V.D.L., Duarte, C.K., Pessoa, M.C. and Mendes, L.L., (2020). Retail food environment around schools and overweight: a systematic review. </a:t>
            </a:r>
            <a:r>
              <a:rPr lang="en-IN" sz="800" i="1" dirty="0">
                <a:effectLst/>
                <a:latin typeface="Times New Roman" panose="02020603050405020304" pitchFamily="18" charset="0"/>
                <a:ea typeface="Arial" panose="020B0604020202020204" pitchFamily="34" charset="0"/>
                <a:cs typeface="Arial" panose="020B0604020202020204" pitchFamily="34" charset="0"/>
              </a:rPr>
              <a:t>Nutrition Reviews</a:t>
            </a:r>
            <a:r>
              <a:rPr lang="en-IN" sz="800" dirty="0">
                <a:effectLst/>
                <a:latin typeface="Times New Roman" panose="02020603050405020304" pitchFamily="18" charset="0"/>
                <a:ea typeface="Arial" panose="020B0604020202020204" pitchFamily="34" charset="0"/>
                <a:cs typeface="Arial" panose="020B0604020202020204" pitchFamily="34" charset="0"/>
              </a:rPr>
              <a:t>, </a:t>
            </a:r>
            <a:r>
              <a:rPr lang="en-IN" sz="800" i="1" dirty="0">
                <a:effectLst/>
                <a:latin typeface="Times New Roman" panose="02020603050405020304" pitchFamily="18" charset="0"/>
                <a:ea typeface="Arial" panose="020B0604020202020204" pitchFamily="34" charset="0"/>
                <a:cs typeface="Arial" panose="020B0604020202020204" pitchFamily="34" charset="0"/>
              </a:rPr>
              <a:t>78</a:t>
            </a:r>
            <a:r>
              <a:rPr lang="en-IN" sz="800" dirty="0">
                <a:effectLst/>
                <a:latin typeface="Times New Roman" panose="02020603050405020304" pitchFamily="18" charset="0"/>
                <a:ea typeface="Arial" panose="020B0604020202020204" pitchFamily="34" charset="0"/>
                <a:cs typeface="Arial" panose="020B0604020202020204" pitchFamily="34" charset="0"/>
              </a:rPr>
              <a:t>(10), pp.841-856.</a:t>
            </a:r>
          </a:p>
          <a:p>
            <a:pPr algn="just">
              <a:lnSpc>
                <a:spcPct val="150000"/>
              </a:lnSpc>
            </a:pPr>
            <a:r>
              <a:rPr lang="en-GB" sz="800" dirty="0" err="1">
                <a:effectLst/>
                <a:latin typeface="Times New Roman" panose="02020603050405020304" pitchFamily="18" charset="0"/>
                <a:ea typeface="Arial" panose="020B0604020202020204" pitchFamily="34" charset="0"/>
                <a:cs typeface="Arial" panose="020B0604020202020204" pitchFamily="34" charset="0"/>
              </a:rPr>
              <a:t>Gaździńska</a:t>
            </a:r>
            <a:r>
              <a:rPr lang="en-GB" sz="800" dirty="0">
                <a:effectLst/>
                <a:latin typeface="Times New Roman" panose="02020603050405020304" pitchFamily="18" charset="0"/>
                <a:ea typeface="Arial" panose="020B0604020202020204" pitchFamily="34" charset="0"/>
                <a:cs typeface="Arial" panose="020B0604020202020204" pitchFamily="34" charset="0"/>
              </a:rPr>
              <a:t>, A., Jagielski, P., </a:t>
            </a:r>
            <a:r>
              <a:rPr lang="en-GB" sz="800" dirty="0" err="1">
                <a:effectLst/>
                <a:latin typeface="Times New Roman" panose="02020603050405020304" pitchFamily="18" charset="0"/>
                <a:ea typeface="Arial" panose="020B0604020202020204" pitchFamily="34" charset="0"/>
                <a:cs typeface="Arial" panose="020B0604020202020204" pitchFamily="34" charset="0"/>
              </a:rPr>
              <a:t>Turczyńska</a:t>
            </a:r>
            <a:r>
              <a:rPr lang="en-GB" sz="800" dirty="0">
                <a:effectLst/>
                <a:latin typeface="Times New Roman" panose="02020603050405020304" pitchFamily="18" charset="0"/>
                <a:ea typeface="Arial" panose="020B0604020202020204" pitchFamily="34" charset="0"/>
                <a:cs typeface="Arial" panose="020B0604020202020204" pitchFamily="34" charset="0"/>
              </a:rPr>
              <a:t>, M., </a:t>
            </a:r>
            <a:r>
              <a:rPr lang="en-GB" sz="800" dirty="0" err="1">
                <a:effectLst/>
                <a:latin typeface="Times New Roman" panose="02020603050405020304" pitchFamily="18" charset="0"/>
                <a:ea typeface="Arial" panose="020B0604020202020204" pitchFamily="34" charset="0"/>
                <a:cs typeface="Arial" panose="020B0604020202020204" pitchFamily="34" charset="0"/>
              </a:rPr>
              <a:t>Dziuda</a:t>
            </a:r>
            <a:r>
              <a:rPr lang="en-GB" sz="800" dirty="0">
                <a:effectLst/>
                <a:latin typeface="Times New Roman" panose="02020603050405020304" pitchFamily="18" charset="0"/>
                <a:ea typeface="Arial" panose="020B0604020202020204" pitchFamily="34" charset="0"/>
                <a:cs typeface="Arial" panose="020B0604020202020204" pitchFamily="34" charset="0"/>
              </a:rPr>
              <a:t>, Ł. and </a:t>
            </a:r>
            <a:r>
              <a:rPr lang="en-GB" sz="800" dirty="0" err="1">
                <a:effectLst/>
                <a:latin typeface="Times New Roman" panose="02020603050405020304" pitchFamily="18" charset="0"/>
                <a:ea typeface="Arial" panose="020B0604020202020204" pitchFamily="34" charset="0"/>
                <a:cs typeface="Arial" panose="020B0604020202020204" pitchFamily="34" charset="0"/>
              </a:rPr>
              <a:t>Gaździński</a:t>
            </a:r>
            <a:r>
              <a:rPr lang="en-GB" sz="800" dirty="0">
                <a:effectLst/>
                <a:latin typeface="Times New Roman" panose="02020603050405020304" pitchFamily="18" charset="0"/>
                <a:ea typeface="Arial" panose="020B0604020202020204" pitchFamily="34" charset="0"/>
                <a:cs typeface="Arial" panose="020B0604020202020204" pitchFamily="34" charset="0"/>
              </a:rPr>
              <a:t>, S., </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2022</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 Assessment of Risk Factors for Development of Overweight and Obesity among Soldiers of Polish Armed Forces Participating in the National Health Programme 2016–2020. </a:t>
            </a:r>
            <a:r>
              <a:rPr lang="en-GB" sz="800" i="1" dirty="0">
                <a:effectLst/>
                <a:latin typeface="Times New Roman" panose="02020603050405020304" pitchFamily="18" charset="0"/>
                <a:ea typeface="Arial" panose="020B0604020202020204" pitchFamily="34" charset="0"/>
                <a:cs typeface="Arial" panose="020B0604020202020204" pitchFamily="34" charset="0"/>
              </a:rPr>
              <a:t>International Journal of Environmental Research and Public Health</a:t>
            </a:r>
            <a:r>
              <a:rPr lang="en-GB" sz="800" dirty="0">
                <a:effectLst/>
                <a:latin typeface="Times New Roman" panose="02020603050405020304" pitchFamily="18" charset="0"/>
                <a:ea typeface="Arial" panose="020B0604020202020204" pitchFamily="34" charset="0"/>
                <a:cs typeface="Arial" panose="020B0604020202020204" pitchFamily="34" charset="0"/>
              </a:rPr>
              <a:t>, </a:t>
            </a:r>
            <a:r>
              <a:rPr lang="en-GB" sz="800" i="1" dirty="0">
                <a:effectLst/>
                <a:latin typeface="Times New Roman" panose="02020603050405020304" pitchFamily="18" charset="0"/>
                <a:ea typeface="Arial" panose="020B0604020202020204" pitchFamily="34" charset="0"/>
                <a:cs typeface="Arial" panose="020B0604020202020204" pitchFamily="34" charset="0"/>
              </a:rPr>
              <a:t>19</a:t>
            </a:r>
            <a:r>
              <a:rPr lang="en-GB" sz="800" dirty="0">
                <a:effectLst/>
                <a:latin typeface="Times New Roman" panose="02020603050405020304" pitchFamily="18" charset="0"/>
                <a:ea typeface="Arial" panose="020B0604020202020204" pitchFamily="34" charset="0"/>
                <a:cs typeface="Arial" panose="020B0604020202020204" pitchFamily="34" charset="0"/>
              </a:rPr>
              <a:t>(5), p.3069.</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Hamer, M.,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Kivimäki</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M., Gale, C.R. and Batty, G.D., (2020). Lifestyle risk factors, inflammatory mechanisms, and COVID-19 hospitalization: A community-based cohort study of 387,109 adults in UK. </a:t>
            </a:r>
            <a:r>
              <a:rPr lang="en-IN" sz="800" i="1" dirty="0">
                <a:effectLst/>
                <a:latin typeface="Times New Roman" panose="02020603050405020304" pitchFamily="18" charset="0"/>
                <a:ea typeface="Arial" panose="020B0604020202020204" pitchFamily="34" charset="0"/>
                <a:cs typeface="Arial" panose="020B0604020202020204" pitchFamily="34" charset="0"/>
              </a:rPr>
              <a:t>Brain, </a:t>
            </a:r>
            <a:r>
              <a:rPr lang="en-IN" sz="800" i="1" dirty="0" err="1">
                <a:effectLst/>
                <a:latin typeface="Times New Roman" panose="02020603050405020304" pitchFamily="18" charset="0"/>
                <a:ea typeface="Arial" panose="020B0604020202020204" pitchFamily="34" charset="0"/>
                <a:cs typeface="Arial" panose="020B0604020202020204" pitchFamily="34" charset="0"/>
              </a:rPr>
              <a:t>behavior</a:t>
            </a:r>
            <a:r>
              <a:rPr lang="en-IN" sz="800" i="1" dirty="0">
                <a:effectLst/>
                <a:latin typeface="Times New Roman" panose="02020603050405020304" pitchFamily="18" charset="0"/>
                <a:ea typeface="Arial" panose="020B0604020202020204" pitchFamily="34" charset="0"/>
                <a:cs typeface="Arial" panose="020B0604020202020204" pitchFamily="34" charset="0"/>
              </a:rPr>
              <a:t>, and immunity</a:t>
            </a:r>
            <a:r>
              <a:rPr lang="en-IN" sz="800" dirty="0">
                <a:effectLst/>
                <a:latin typeface="Times New Roman" panose="02020603050405020304" pitchFamily="18" charset="0"/>
                <a:ea typeface="Arial" panose="020B0604020202020204" pitchFamily="34" charset="0"/>
                <a:cs typeface="Arial" panose="020B0604020202020204" pitchFamily="34" charset="0"/>
              </a:rPr>
              <a:t>, </a:t>
            </a:r>
            <a:r>
              <a:rPr lang="en-IN" sz="800" i="1" dirty="0">
                <a:effectLst/>
                <a:latin typeface="Times New Roman" panose="02020603050405020304" pitchFamily="18" charset="0"/>
                <a:ea typeface="Arial" panose="020B0604020202020204" pitchFamily="34" charset="0"/>
                <a:cs typeface="Arial" panose="020B0604020202020204" pitchFamily="34" charset="0"/>
              </a:rPr>
              <a:t>87</a:t>
            </a:r>
            <a:r>
              <a:rPr lang="en-IN" sz="800" dirty="0">
                <a:effectLst/>
                <a:latin typeface="Times New Roman" panose="02020603050405020304" pitchFamily="18" charset="0"/>
                <a:ea typeface="Arial" panose="020B0604020202020204" pitchFamily="34" charset="0"/>
                <a:cs typeface="Arial" panose="020B0604020202020204" pitchFamily="34" charset="0"/>
              </a:rPr>
              <a:t>, pp.184-187.</a:t>
            </a:r>
          </a:p>
          <a:p>
            <a:pPr algn="just">
              <a:lnSpc>
                <a:spcPct val="150000"/>
              </a:lnSpc>
            </a:pPr>
            <a:r>
              <a:rPr lang="en-GB" sz="800" dirty="0">
                <a:effectLst/>
                <a:latin typeface="Times New Roman" panose="02020603050405020304" pitchFamily="18" charset="0"/>
                <a:ea typeface="Arial" panose="020B0604020202020204" pitchFamily="34" charset="0"/>
                <a:cs typeface="Arial" panose="020B0604020202020204" pitchFamily="34" charset="0"/>
              </a:rPr>
              <a:t>Nikolaou, C.K., Robinson, T.N., Sim, K.A. and Lean, M.E., </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2020</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 Turning the tables on obesity: young people, IT and social movements. </a:t>
            </a:r>
            <a:r>
              <a:rPr lang="en-GB" sz="800" i="1" dirty="0">
                <a:effectLst/>
                <a:latin typeface="Times New Roman" panose="02020603050405020304" pitchFamily="18" charset="0"/>
                <a:ea typeface="Arial" panose="020B0604020202020204" pitchFamily="34" charset="0"/>
                <a:cs typeface="Arial" panose="020B0604020202020204" pitchFamily="34" charset="0"/>
              </a:rPr>
              <a:t>Nature Reviews Endocrinology</a:t>
            </a:r>
            <a:r>
              <a:rPr lang="en-GB" sz="800" dirty="0">
                <a:effectLst/>
                <a:latin typeface="Times New Roman" panose="02020603050405020304" pitchFamily="18" charset="0"/>
                <a:ea typeface="Arial" panose="020B0604020202020204" pitchFamily="34" charset="0"/>
                <a:cs typeface="Arial" panose="020B0604020202020204" pitchFamily="34" charset="0"/>
              </a:rPr>
              <a:t>, </a:t>
            </a:r>
            <a:r>
              <a:rPr lang="en-GB" sz="800" i="1" dirty="0">
                <a:effectLst/>
                <a:latin typeface="Times New Roman" panose="02020603050405020304" pitchFamily="18" charset="0"/>
                <a:ea typeface="Arial" panose="020B0604020202020204" pitchFamily="34" charset="0"/>
                <a:cs typeface="Arial" panose="020B0604020202020204" pitchFamily="34" charset="0"/>
              </a:rPr>
              <a:t>16</a:t>
            </a:r>
            <a:r>
              <a:rPr lang="en-GB" sz="800" dirty="0">
                <a:effectLst/>
                <a:latin typeface="Times New Roman" panose="02020603050405020304" pitchFamily="18" charset="0"/>
                <a:ea typeface="Arial" panose="020B0604020202020204" pitchFamily="34" charset="0"/>
                <a:cs typeface="Arial" panose="020B0604020202020204" pitchFamily="34" charset="0"/>
              </a:rPr>
              <a:t>(2), pp.117-122.</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Palla</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L., Chapman, A.,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Beh</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E., Pot, G. and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Almiron-Roig</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E., (2020). Where do adolescents eat less-healthy foods? Correspondence analysis and logistic regression results from the UK national diet and nutrition survey. </a:t>
            </a:r>
            <a:r>
              <a:rPr lang="en-IN" sz="800" i="1" dirty="0">
                <a:effectLst/>
                <a:latin typeface="Times New Roman" panose="02020603050405020304" pitchFamily="18" charset="0"/>
                <a:ea typeface="Arial" panose="020B0604020202020204" pitchFamily="34" charset="0"/>
                <a:cs typeface="Arial" panose="020B0604020202020204" pitchFamily="34" charset="0"/>
              </a:rPr>
              <a:t>Nutrients</a:t>
            </a:r>
            <a:r>
              <a:rPr lang="en-IN" sz="800" dirty="0">
                <a:effectLst/>
                <a:latin typeface="Times New Roman" panose="02020603050405020304" pitchFamily="18" charset="0"/>
                <a:ea typeface="Arial" panose="020B0604020202020204" pitchFamily="34" charset="0"/>
                <a:cs typeface="Arial" panose="020B0604020202020204" pitchFamily="34" charset="0"/>
              </a:rPr>
              <a:t>, </a:t>
            </a:r>
            <a:r>
              <a:rPr lang="en-IN" sz="800" i="1" dirty="0">
                <a:effectLst/>
                <a:latin typeface="Times New Roman" panose="02020603050405020304" pitchFamily="18" charset="0"/>
                <a:ea typeface="Arial" panose="020B0604020202020204" pitchFamily="34" charset="0"/>
                <a:cs typeface="Arial" panose="020B0604020202020204" pitchFamily="34" charset="0"/>
              </a:rPr>
              <a:t>12</a:t>
            </a:r>
            <a:r>
              <a:rPr lang="en-IN" sz="800" dirty="0">
                <a:effectLst/>
                <a:latin typeface="Times New Roman" panose="02020603050405020304" pitchFamily="18" charset="0"/>
                <a:ea typeface="Arial" panose="020B0604020202020204" pitchFamily="34" charset="0"/>
                <a:cs typeface="Arial" panose="020B0604020202020204" pitchFamily="34" charset="0"/>
              </a:rPr>
              <a:t>(8), p.2235.</a:t>
            </a:r>
          </a:p>
          <a:p>
            <a:pPr algn="just">
              <a:lnSpc>
                <a:spcPct val="150000"/>
              </a:lnSpc>
            </a:pP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Robinson, E.,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Boyland</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E., Chisholm, A., Harrold, J., Maloney, N.G., Marty, L., Mead, B.R., Noonan, R. and Hardman, C.A., (2021). Obesity, eating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behavior</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and physical activity during COVID-19 lockdown: A study of UK adults. </a:t>
            </a:r>
            <a:r>
              <a:rPr lang="en-IN" sz="800" i="1" dirty="0">
                <a:effectLst/>
                <a:latin typeface="Times New Roman" panose="02020603050405020304" pitchFamily="18" charset="0"/>
                <a:ea typeface="Arial" panose="020B0604020202020204" pitchFamily="34" charset="0"/>
                <a:cs typeface="Arial" panose="020B0604020202020204" pitchFamily="34" charset="0"/>
              </a:rPr>
              <a:t>Appetite</a:t>
            </a:r>
            <a:r>
              <a:rPr lang="en-IN" sz="800" dirty="0">
                <a:effectLst/>
                <a:latin typeface="Times New Roman" panose="02020603050405020304" pitchFamily="18" charset="0"/>
                <a:ea typeface="Arial" panose="020B0604020202020204" pitchFamily="34" charset="0"/>
                <a:cs typeface="Arial" panose="020B0604020202020204" pitchFamily="34" charset="0"/>
              </a:rPr>
              <a:t>, </a:t>
            </a:r>
            <a:r>
              <a:rPr lang="en-IN" sz="800" i="1" dirty="0">
                <a:effectLst/>
                <a:latin typeface="Times New Roman" panose="02020603050405020304" pitchFamily="18" charset="0"/>
                <a:ea typeface="Arial" panose="020B0604020202020204" pitchFamily="34" charset="0"/>
                <a:cs typeface="Arial" panose="020B0604020202020204" pitchFamily="34" charset="0"/>
              </a:rPr>
              <a:t>156</a:t>
            </a:r>
            <a:r>
              <a:rPr lang="en-IN" sz="800" dirty="0">
                <a:effectLst/>
                <a:latin typeface="Times New Roman" panose="02020603050405020304" pitchFamily="18" charset="0"/>
                <a:ea typeface="Arial" panose="020B0604020202020204" pitchFamily="34" charset="0"/>
                <a:cs typeface="Arial" panose="020B0604020202020204" pitchFamily="34" charset="0"/>
              </a:rPr>
              <a:t>, p.104853.</a:t>
            </a:r>
          </a:p>
          <a:p>
            <a:pPr algn="just">
              <a:lnSpc>
                <a:spcPct val="150000"/>
              </a:lnSpc>
            </a:pPr>
            <a:r>
              <a:rPr lang="en-GB" sz="800" dirty="0">
                <a:effectLst/>
                <a:latin typeface="Times New Roman" panose="02020603050405020304" pitchFamily="18" charset="0"/>
                <a:ea typeface="Arial" panose="020B0604020202020204" pitchFamily="34" charset="0"/>
                <a:cs typeface="Arial" panose="020B0604020202020204" pitchFamily="34" charset="0"/>
              </a:rPr>
              <a:t>Robinson, E., Gillespie, S. and Jones, A., </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2020</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 Weight‐related lifestyle behaviours and the COVID‐19 crisis: An online survey study of UK adults during social lockdown. </a:t>
            </a:r>
            <a:r>
              <a:rPr lang="en-GB" sz="800" i="1" dirty="0">
                <a:effectLst/>
                <a:latin typeface="Times New Roman" panose="02020603050405020304" pitchFamily="18" charset="0"/>
                <a:ea typeface="Arial" panose="020B0604020202020204" pitchFamily="34" charset="0"/>
                <a:cs typeface="Arial" panose="020B0604020202020204" pitchFamily="34" charset="0"/>
              </a:rPr>
              <a:t>Obesity science &amp; practice</a:t>
            </a:r>
            <a:r>
              <a:rPr lang="en-GB" sz="800" dirty="0">
                <a:effectLst/>
                <a:latin typeface="Times New Roman" panose="02020603050405020304" pitchFamily="18" charset="0"/>
                <a:ea typeface="Arial" panose="020B0604020202020204" pitchFamily="34" charset="0"/>
                <a:cs typeface="Arial" panose="020B0604020202020204" pitchFamily="34" charset="0"/>
              </a:rPr>
              <a:t>, </a:t>
            </a:r>
            <a:r>
              <a:rPr lang="en-GB" sz="800" i="1" dirty="0">
                <a:effectLst/>
                <a:latin typeface="Times New Roman" panose="02020603050405020304" pitchFamily="18" charset="0"/>
                <a:ea typeface="Arial" panose="020B0604020202020204" pitchFamily="34" charset="0"/>
                <a:cs typeface="Arial" panose="020B0604020202020204" pitchFamily="34" charset="0"/>
              </a:rPr>
              <a:t>6</a:t>
            </a:r>
            <a:r>
              <a:rPr lang="en-GB" sz="800" dirty="0">
                <a:effectLst/>
                <a:latin typeface="Times New Roman" panose="02020603050405020304" pitchFamily="18" charset="0"/>
                <a:ea typeface="Arial" panose="020B0604020202020204" pitchFamily="34" charset="0"/>
                <a:cs typeface="Arial" panose="020B0604020202020204" pitchFamily="34" charset="0"/>
              </a:rPr>
              <a:t>(6), pp.735-740.</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GB" sz="800" dirty="0">
                <a:effectLst/>
                <a:latin typeface="Times New Roman" panose="02020603050405020304" pitchFamily="18" charset="0"/>
                <a:ea typeface="Arial" panose="020B0604020202020204" pitchFamily="34" charset="0"/>
                <a:cs typeface="Arial" panose="020B0604020202020204" pitchFamily="34" charset="0"/>
              </a:rPr>
              <a:t>Singh, B. and Tawfik, H., </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2019</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 June. A machine learning approach for predicting weight gain risks in young adults. In </a:t>
            </a:r>
            <a:r>
              <a:rPr lang="en-GB" sz="800" i="1" dirty="0">
                <a:effectLst/>
                <a:latin typeface="Times New Roman" panose="02020603050405020304" pitchFamily="18" charset="0"/>
                <a:ea typeface="Arial" panose="020B0604020202020204" pitchFamily="34" charset="0"/>
                <a:cs typeface="Arial" panose="020B0604020202020204" pitchFamily="34" charset="0"/>
              </a:rPr>
              <a:t>2019 10th International Conference on Dependable Systems, Services and Technologies (DESSERT)</a:t>
            </a:r>
            <a:r>
              <a:rPr lang="en-GB" sz="800" dirty="0">
                <a:effectLst/>
                <a:latin typeface="Times New Roman" panose="02020603050405020304" pitchFamily="18" charset="0"/>
                <a:ea typeface="Arial" panose="020B0604020202020204" pitchFamily="34" charset="0"/>
                <a:cs typeface="Arial" panose="020B0604020202020204" pitchFamily="34" charset="0"/>
              </a:rPr>
              <a:t> (pp. 231-234). IEEE.</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800" dirty="0">
                <a:effectLst/>
                <a:latin typeface="Times New Roman" panose="02020603050405020304" pitchFamily="18" charset="0"/>
                <a:ea typeface="Arial" panose="020B0604020202020204" pitchFamily="34" charset="0"/>
                <a:cs typeface="Arial" panose="020B0604020202020204" pitchFamily="34" charset="0"/>
              </a:rPr>
              <a:t>Statista (2022). </a:t>
            </a:r>
            <a:r>
              <a:rPr lang="en-IN" sz="800" i="1" dirty="0">
                <a:effectLst/>
                <a:latin typeface="Times New Roman" panose="02020603050405020304" pitchFamily="18" charset="0"/>
                <a:ea typeface="Arial" panose="020B0604020202020204" pitchFamily="34" charset="0"/>
                <a:cs typeface="Arial" panose="020B0604020202020204" pitchFamily="34" charset="0"/>
              </a:rPr>
              <a:t>Obesity prevalence in England 2003-2019 | </a:t>
            </a:r>
            <a:r>
              <a:rPr lang="en-IN" sz="800" dirty="0">
                <a:effectLst/>
                <a:latin typeface="Times New Roman" panose="02020603050405020304" pitchFamily="18" charset="0"/>
                <a:ea typeface="Arial" panose="020B0604020202020204" pitchFamily="34" charset="0"/>
                <a:cs typeface="Arial" panose="020B0604020202020204" pitchFamily="34" charset="0"/>
              </a:rPr>
              <a:t>Available at: </a:t>
            </a:r>
            <a:r>
              <a:rPr lang="en-IN" sz="800" u="sng" dirty="0">
                <a:solidFill>
                  <a:srgbClr val="0000FF"/>
                </a:solidFill>
                <a:effectLst/>
                <a:latin typeface="Times New Roman" panose="02020603050405020304" pitchFamily="18" charset="0"/>
                <a:ea typeface="Arial" panose="020B0604020202020204" pitchFamily="34" charset="0"/>
                <a:cs typeface="Arial" panose="020B0604020202020204" pitchFamily="34" charset="0"/>
                <a:hlinkClick r:id="rId2"/>
              </a:rPr>
              <a:t>https://www.statista.com/statistics/376074/obesity-prevalence-by-gender-in-england-uk/ (Accessed: 12 April 2022).</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Tinner, L., Caldwell, D., Hickman, M. and Campbell, R., (2021). Understanding adolescent health risk behaviour and socioeconomic position: A grounded theory study of UK young adults. </a:t>
            </a:r>
            <a:r>
              <a:rPr lang="en-IN" sz="800" i="1" dirty="0">
                <a:effectLst/>
                <a:latin typeface="Times New Roman" panose="02020603050405020304" pitchFamily="18" charset="0"/>
                <a:ea typeface="Arial" panose="020B0604020202020204" pitchFamily="34" charset="0"/>
                <a:cs typeface="Arial" panose="020B0604020202020204" pitchFamily="34" charset="0"/>
              </a:rPr>
              <a:t>Sociology of health &amp; illness</a:t>
            </a:r>
            <a:r>
              <a:rPr lang="en-IN" sz="800" dirty="0">
                <a:effectLst/>
                <a:latin typeface="Times New Roman" panose="02020603050405020304" pitchFamily="18" charset="0"/>
                <a:ea typeface="Arial" panose="020B0604020202020204" pitchFamily="34" charset="0"/>
                <a:cs typeface="Arial" panose="020B0604020202020204" pitchFamily="34" charset="0"/>
              </a:rPr>
              <a:t>, </a:t>
            </a:r>
            <a:r>
              <a:rPr lang="en-IN" sz="800" i="1" dirty="0">
                <a:effectLst/>
                <a:latin typeface="Times New Roman" panose="02020603050405020304" pitchFamily="18" charset="0"/>
                <a:ea typeface="Arial" panose="020B0604020202020204" pitchFamily="34" charset="0"/>
                <a:cs typeface="Arial" panose="020B0604020202020204" pitchFamily="34" charset="0"/>
              </a:rPr>
              <a:t>43</a:t>
            </a:r>
            <a:r>
              <a:rPr lang="en-IN" sz="800" dirty="0">
                <a:effectLst/>
                <a:latin typeface="Times New Roman" panose="02020603050405020304" pitchFamily="18" charset="0"/>
                <a:ea typeface="Arial" panose="020B0604020202020204" pitchFamily="34" charset="0"/>
                <a:cs typeface="Arial" panose="020B0604020202020204" pitchFamily="34" charset="0"/>
              </a:rPr>
              <a:t>(2), pp.528-544.</a:t>
            </a:r>
          </a:p>
          <a:p>
            <a:pPr algn="just">
              <a:lnSpc>
                <a:spcPct val="150000"/>
              </a:lnSpc>
            </a:pP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Tyrer</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F., Dunkley, A.J., Singh, J.,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Kristunas</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C.,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Khunti</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K.,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Bhaumik</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S., Davies, M.J., Yates, T.E. and Gray, L.J., (2019). Multimorbidity and lifestyle factors among adults with intellectual disabilities: a cross</a:t>
            </a:r>
            <a:r>
              <a:rPr lang="en-IN" sz="800" dirty="0">
                <a:solidFill>
                  <a:srgbClr val="000000"/>
                </a:solidFill>
                <a:effectLst/>
                <a:latin typeface="Cambria Math" panose="02040503050406030204" pitchFamily="18" charset="0"/>
                <a:ea typeface="Arial" panose="020B0604020202020204" pitchFamily="34" charset="0"/>
                <a:cs typeface="Cambria Math" panose="02040503050406030204" pitchFamily="18" charset="0"/>
              </a:rPr>
              <a:t>‐</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sectional analysis of a UK cohort. </a:t>
            </a:r>
            <a:r>
              <a:rPr lang="en-IN" sz="800" i="1" dirty="0">
                <a:effectLst/>
                <a:latin typeface="Times New Roman" panose="02020603050405020304" pitchFamily="18" charset="0"/>
                <a:ea typeface="Arial" panose="020B0604020202020204" pitchFamily="34" charset="0"/>
                <a:cs typeface="Arial" panose="020B0604020202020204" pitchFamily="34" charset="0"/>
              </a:rPr>
              <a:t>Journal of Intellectual Disability Research</a:t>
            </a:r>
            <a:r>
              <a:rPr lang="en-IN" sz="800" dirty="0">
                <a:effectLst/>
                <a:latin typeface="Times New Roman" panose="02020603050405020304" pitchFamily="18" charset="0"/>
                <a:ea typeface="Arial" panose="020B0604020202020204" pitchFamily="34" charset="0"/>
                <a:cs typeface="Arial" panose="020B0604020202020204" pitchFamily="34" charset="0"/>
              </a:rPr>
              <a:t>, </a:t>
            </a:r>
            <a:r>
              <a:rPr lang="en-IN" sz="800" i="1" dirty="0">
                <a:effectLst/>
                <a:latin typeface="Times New Roman" panose="02020603050405020304" pitchFamily="18" charset="0"/>
                <a:ea typeface="Arial" panose="020B0604020202020204" pitchFamily="34" charset="0"/>
                <a:cs typeface="Arial" panose="020B0604020202020204" pitchFamily="34" charset="0"/>
              </a:rPr>
              <a:t>63</a:t>
            </a:r>
            <a:r>
              <a:rPr lang="en-IN" sz="800" dirty="0">
                <a:effectLst/>
                <a:latin typeface="Times New Roman" panose="02020603050405020304" pitchFamily="18" charset="0"/>
                <a:ea typeface="Arial" panose="020B0604020202020204" pitchFamily="34" charset="0"/>
                <a:cs typeface="Arial" panose="020B0604020202020204" pitchFamily="34" charset="0"/>
              </a:rPr>
              <a:t>(3), pp.255-265.</a:t>
            </a:r>
          </a:p>
          <a:p>
            <a:pPr algn="just">
              <a:lnSpc>
                <a:spcPct val="150000"/>
              </a:lnSpc>
            </a:pPr>
            <a:r>
              <a:rPr lang="en-IN" sz="800" dirty="0">
                <a:effectLst/>
                <a:latin typeface="Times New Roman" panose="02020603050405020304" pitchFamily="18" charset="0"/>
                <a:ea typeface="Arial" panose="020B0604020202020204" pitchFamily="34" charset="0"/>
                <a:cs typeface="Arial" panose="020B0604020202020204" pitchFamily="34" charset="0"/>
              </a:rPr>
              <a:t>Ucl.ac</a:t>
            </a:r>
            <a:r>
              <a:rPr lang="en-IN" sz="800" i="1" dirty="0">
                <a:effectLst/>
                <a:latin typeface="Times New Roman" panose="02020603050405020304" pitchFamily="18" charset="0"/>
                <a:ea typeface="Arial" panose="020B0604020202020204" pitchFamily="34" charset="0"/>
                <a:cs typeface="Arial" panose="020B0604020202020204" pitchFamily="34" charset="0"/>
              </a:rPr>
              <a:t> </a:t>
            </a:r>
            <a:r>
              <a:rPr lang="en-IN" sz="800" dirty="0">
                <a:effectLst/>
                <a:latin typeface="Times New Roman" panose="02020603050405020304" pitchFamily="18" charset="0"/>
                <a:ea typeface="Arial" panose="020B0604020202020204" pitchFamily="34" charset="0"/>
                <a:cs typeface="Arial" panose="020B0604020202020204" pitchFamily="34" charset="0"/>
              </a:rPr>
              <a:t>(2022).</a:t>
            </a:r>
            <a:r>
              <a:rPr lang="en-IN" sz="800" i="1" dirty="0">
                <a:effectLst/>
                <a:latin typeface="Times New Roman" panose="02020603050405020304" pitchFamily="18" charset="0"/>
                <a:ea typeface="Arial" panose="020B0604020202020204" pitchFamily="34" charset="0"/>
                <a:cs typeface="Arial" panose="020B0604020202020204" pitchFamily="34" charset="0"/>
              </a:rPr>
              <a:t> Poorer teens at substantially greater risk of obesity</a:t>
            </a:r>
            <a:r>
              <a:rPr lang="en-IN" sz="800" dirty="0">
                <a:effectLst/>
                <a:latin typeface="Times New Roman" panose="02020603050405020304" pitchFamily="18" charset="0"/>
                <a:ea typeface="Arial" panose="020B0604020202020204" pitchFamily="34" charset="0"/>
                <a:cs typeface="Arial" panose="020B0604020202020204" pitchFamily="34" charset="0"/>
              </a:rPr>
              <a:t> (2020). Available at: </a:t>
            </a:r>
            <a:r>
              <a:rPr lang="en-IN" sz="800" u="sng" dirty="0">
                <a:solidFill>
                  <a:srgbClr val="0000FF"/>
                </a:solidFill>
                <a:effectLst/>
                <a:latin typeface="Times New Roman" panose="02020603050405020304" pitchFamily="18" charset="0"/>
                <a:ea typeface="Arial" panose="020B0604020202020204" pitchFamily="34" charset="0"/>
                <a:cs typeface="Arial" panose="020B0604020202020204" pitchFamily="34" charset="0"/>
                <a:hlinkClick r:id="rId3"/>
              </a:rPr>
              <a:t>https://www.ucl.ac.uk/news/2020/dec/poorer-teens-substantially-greater-risk-obesity (Accessed: 12 April 2022).</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800" dirty="0">
                <a:effectLst/>
                <a:latin typeface="Times New Roman" panose="02020603050405020304" pitchFamily="18" charset="0"/>
                <a:ea typeface="Arial" panose="020B0604020202020204" pitchFamily="34" charset="0"/>
                <a:cs typeface="Arial" panose="020B0604020202020204" pitchFamily="34" charset="0"/>
              </a:rPr>
              <a:t>UK, D. et al. (2022) </a:t>
            </a:r>
            <a:r>
              <a:rPr lang="en-IN" sz="800" i="1" dirty="0">
                <a:effectLst/>
                <a:latin typeface="Times New Roman" panose="02020603050405020304" pitchFamily="18" charset="0"/>
                <a:ea typeface="Arial" panose="020B0604020202020204" pitchFamily="34" charset="0"/>
                <a:cs typeface="Arial" panose="020B0604020202020204" pitchFamily="34" charset="0"/>
              </a:rPr>
              <a:t>Diabetes UK - Know diabetes. Fight diabetes. | Diabetes UK</a:t>
            </a:r>
            <a:r>
              <a:rPr lang="en-IN" sz="800" dirty="0">
                <a:effectLst/>
                <a:latin typeface="Times New Roman" panose="02020603050405020304" pitchFamily="18" charset="0"/>
                <a:ea typeface="Arial" panose="020B0604020202020204" pitchFamily="34" charset="0"/>
                <a:cs typeface="Arial" panose="020B0604020202020204" pitchFamily="34" charset="0"/>
              </a:rPr>
              <a:t>, </a:t>
            </a:r>
            <a:r>
              <a:rPr lang="en-IN" sz="800" i="1" dirty="0">
                <a:effectLst/>
                <a:latin typeface="Times New Roman" panose="02020603050405020304" pitchFamily="18" charset="0"/>
                <a:ea typeface="Arial" panose="020B0604020202020204" pitchFamily="34" charset="0"/>
                <a:cs typeface="Arial" panose="020B0604020202020204" pitchFamily="34" charset="0"/>
              </a:rPr>
              <a:t>Diabetes.org.uk</a:t>
            </a:r>
            <a:r>
              <a:rPr lang="en-IN" sz="800" dirty="0">
                <a:effectLst/>
                <a:latin typeface="Times New Roman" panose="02020603050405020304" pitchFamily="18" charset="0"/>
                <a:ea typeface="Arial" panose="020B0604020202020204" pitchFamily="34" charset="0"/>
                <a:cs typeface="Arial" panose="020B0604020202020204" pitchFamily="34" charset="0"/>
              </a:rPr>
              <a:t>. Available at: </a:t>
            </a:r>
            <a:r>
              <a:rPr lang="en-IN" sz="800" u="sng" dirty="0">
                <a:solidFill>
                  <a:srgbClr val="0000FF"/>
                </a:solidFill>
                <a:effectLst/>
                <a:latin typeface="Times New Roman" panose="02020603050405020304" pitchFamily="18" charset="0"/>
                <a:ea typeface="Arial" panose="020B0604020202020204" pitchFamily="34" charset="0"/>
                <a:cs typeface="Arial" panose="020B0604020202020204" pitchFamily="34" charset="0"/>
                <a:hlinkClick r:id="rId4"/>
              </a:rPr>
              <a:t>https://www.diabetes.org.uk/ (Accessed: 12 April 2022).</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Waterlander, W.E., Luna Pinzon, A.,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Verhoeff</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 Den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Hertog</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K., Altenburg, T., Dijkstra, C.,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Halberstadt</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J.,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Hermans</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R., Renders, C., </a:t>
            </a:r>
            <a:r>
              <a:rPr lang="en-IN" sz="80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Seidell</a:t>
            </a:r>
            <a:r>
              <a:rPr lang="en-IN" sz="8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J. and Singh, A., (2020). A system dynamics and participatory action research approach to promote healthy living and a healthy weight among 10–14-year-old adolescents in Amsterdam: The LIKE programme. </a:t>
            </a:r>
            <a:r>
              <a:rPr lang="en-IN" sz="800" i="1" dirty="0">
                <a:effectLst/>
                <a:latin typeface="Times New Roman" panose="02020603050405020304" pitchFamily="18" charset="0"/>
                <a:ea typeface="Arial" panose="020B0604020202020204" pitchFamily="34" charset="0"/>
                <a:cs typeface="Arial" panose="020B0604020202020204" pitchFamily="34" charset="0"/>
              </a:rPr>
              <a:t>International journal of environmental research and public health</a:t>
            </a:r>
            <a:r>
              <a:rPr lang="en-IN" sz="800" dirty="0">
                <a:effectLst/>
                <a:latin typeface="Times New Roman" panose="02020603050405020304" pitchFamily="18" charset="0"/>
                <a:ea typeface="Arial" panose="020B0604020202020204" pitchFamily="34" charset="0"/>
                <a:cs typeface="Arial" panose="020B0604020202020204" pitchFamily="34" charset="0"/>
              </a:rPr>
              <a:t>, </a:t>
            </a:r>
            <a:r>
              <a:rPr lang="en-IN" sz="800" i="1" dirty="0">
                <a:effectLst/>
                <a:latin typeface="Times New Roman" panose="02020603050405020304" pitchFamily="18" charset="0"/>
                <a:ea typeface="Arial" panose="020B0604020202020204" pitchFamily="34" charset="0"/>
                <a:cs typeface="Arial" panose="020B0604020202020204" pitchFamily="34" charset="0"/>
              </a:rPr>
              <a:t>17</a:t>
            </a:r>
            <a:r>
              <a:rPr lang="en-IN" sz="800" dirty="0">
                <a:effectLst/>
                <a:latin typeface="Times New Roman" panose="02020603050405020304" pitchFamily="18" charset="0"/>
                <a:ea typeface="Arial" panose="020B0604020202020204" pitchFamily="34" charset="0"/>
                <a:cs typeface="Arial" panose="020B0604020202020204" pitchFamily="34" charset="0"/>
              </a:rPr>
              <a:t>(14), p.4928.</a:t>
            </a:r>
          </a:p>
          <a:p>
            <a:pPr algn="just">
              <a:lnSpc>
                <a:spcPct val="150000"/>
              </a:lnSpc>
            </a:pPr>
            <a:r>
              <a:rPr lang="en-GB" sz="800" dirty="0">
                <a:effectLst/>
                <a:latin typeface="Times New Roman" panose="02020603050405020304" pitchFamily="18" charset="0"/>
                <a:ea typeface="Arial" panose="020B0604020202020204" pitchFamily="34" charset="0"/>
                <a:cs typeface="Arial" panose="020B0604020202020204" pitchFamily="34" charset="0"/>
              </a:rPr>
              <a:t>Yates, T., </a:t>
            </a:r>
            <a:r>
              <a:rPr lang="en-GB" sz="800" dirty="0" err="1">
                <a:effectLst/>
                <a:latin typeface="Times New Roman" panose="02020603050405020304" pitchFamily="18" charset="0"/>
                <a:ea typeface="Arial" panose="020B0604020202020204" pitchFamily="34" charset="0"/>
                <a:cs typeface="Arial" panose="020B0604020202020204" pitchFamily="34" charset="0"/>
              </a:rPr>
              <a:t>Razieh</a:t>
            </a:r>
            <a:r>
              <a:rPr lang="en-GB" sz="800" dirty="0">
                <a:effectLst/>
                <a:latin typeface="Times New Roman" panose="02020603050405020304" pitchFamily="18" charset="0"/>
                <a:ea typeface="Arial" panose="020B0604020202020204" pitchFamily="34" charset="0"/>
                <a:cs typeface="Arial" panose="020B0604020202020204" pitchFamily="34" charset="0"/>
              </a:rPr>
              <a:t>, C., </a:t>
            </a:r>
            <a:r>
              <a:rPr lang="en-GB" sz="800" dirty="0" err="1">
                <a:effectLst/>
                <a:latin typeface="Times New Roman" panose="02020603050405020304" pitchFamily="18" charset="0"/>
                <a:ea typeface="Arial" panose="020B0604020202020204" pitchFamily="34" charset="0"/>
                <a:cs typeface="Arial" panose="020B0604020202020204" pitchFamily="34" charset="0"/>
              </a:rPr>
              <a:t>Zaccardi</a:t>
            </a:r>
            <a:r>
              <a:rPr lang="en-GB" sz="800" dirty="0">
                <a:effectLst/>
                <a:latin typeface="Times New Roman" panose="02020603050405020304" pitchFamily="18" charset="0"/>
                <a:ea typeface="Arial" panose="020B0604020202020204" pitchFamily="34" charset="0"/>
                <a:cs typeface="Arial" panose="020B0604020202020204" pitchFamily="34" charset="0"/>
              </a:rPr>
              <a:t>, F., Davies, M.J. and </a:t>
            </a:r>
            <a:r>
              <a:rPr lang="en-GB" sz="800" dirty="0" err="1">
                <a:effectLst/>
                <a:latin typeface="Times New Roman" panose="02020603050405020304" pitchFamily="18" charset="0"/>
                <a:ea typeface="Arial" panose="020B0604020202020204" pitchFamily="34" charset="0"/>
                <a:cs typeface="Arial" panose="020B0604020202020204" pitchFamily="34" charset="0"/>
              </a:rPr>
              <a:t>Khunti</a:t>
            </a:r>
            <a:r>
              <a:rPr lang="en-GB" sz="800" dirty="0">
                <a:effectLst/>
                <a:latin typeface="Times New Roman" panose="02020603050405020304" pitchFamily="18" charset="0"/>
                <a:ea typeface="Arial" panose="020B0604020202020204" pitchFamily="34" charset="0"/>
                <a:cs typeface="Arial" panose="020B0604020202020204" pitchFamily="34" charset="0"/>
              </a:rPr>
              <a:t>, K., </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2020</a:t>
            </a:r>
            <a:r>
              <a:rPr lang="en-IN" sz="800" dirty="0">
                <a:effectLst/>
                <a:latin typeface="Times New Roman" panose="02020603050405020304" pitchFamily="18" charset="0"/>
                <a:ea typeface="Arial" panose="020B0604020202020204" pitchFamily="34" charset="0"/>
                <a:cs typeface="Arial" panose="020B0604020202020204" pitchFamily="34" charset="0"/>
              </a:rPr>
              <a:t>)</a:t>
            </a:r>
            <a:r>
              <a:rPr lang="en-GB" sz="800" dirty="0">
                <a:effectLst/>
                <a:latin typeface="Times New Roman" panose="02020603050405020304" pitchFamily="18" charset="0"/>
                <a:ea typeface="Arial" panose="020B0604020202020204" pitchFamily="34" charset="0"/>
                <a:cs typeface="Arial" panose="020B0604020202020204" pitchFamily="34" charset="0"/>
              </a:rPr>
              <a:t>. Obesity and risk of COVID-19: analysis of UK biobank. </a:t>
            </a:r>
            <a:r>
              <a:rPr lang="en-GB" sz="800" i="1" dirty="0">
                <a:effectLst/>
                <a:latin typeface="Times New Roman" panose="02020603050405020304" pitchFamily="18" charset="0"/>
                <a:ea typeface="Arial" panose="020B0604020202020204" pitchFamily="34" charset="0"/>
                <a:cs typeface="Arial" panose="020B0604020202020204" pitchFamily="34" charset="0"/>
              </a:rPr>
              <a:t>Primary care diabetes</a:t>
            </a:r>
            <a:r>
              <a:rPr lang="en-GB" sz="800" dirty="0">
                <a:effectLst/>
                <a:latin typeface="Times New Roman" panose="02020603050405020304" pitchFamily="18" charset="0"/>
                <a:ea typeface="Arial" panose="020B0604020202020204" pitchFamily="34" charset="0"/>
                <a:cs typeface="Arial" panose="020B0604020202020204" pitchFamily="34" charset="0"/>
              </a:rPr>
              <a:t>, </a:t>
            </a:r>
            <a:r>
              <a:rPr lang="en-GB" sz="800" i="1" dirty="0">
                <a:effectLst/>
                <a:latin typeface="Times New Roman" panose="02020603050405020304" pitchFamily="18" charset="0"/>
                <a:ea typeface="Arial" panose="020B0604020202020204" pitchFamily="34" charset="0"/>
                <a:cs typeface="Arial" panose="020B0604020202020204" pitchFamily="34" charset="0"/>
              </a:rPr>
              <a:t>14</a:t>
            </a:r>
            <a:r>
              <a:rPr lang="en-GB" sz="800" dirty="0">
                <a:effectLst/>
                <a:latin typeface="Times New Roman" panose="02020603050405020304" pitchFamily="18" charset="0"/>
                <a:ea typeface="Arial" panose="020B0604020202020204" pitchFamily="34" charset="0"/>
                <a:cs typeface="Arial" panose="020B0604020202020204" pitchFamily="34" charset="0"/>
              </a:rPr>
              <a:t>(5), p.566.</a:t>
            </a:r>
            <a:endParaRPr lang="en-IN" sz="800" dirty="0">
              <a:effectLst/>
              <a:latin typeface="Times New Roman" panose="02020603050405020304" pitchFamily="18" charset="0"/>
              <a:ea typeface="Arial" panose="020B0604020202020204" pitchFamily="34" charset="0"/>
              <a:cs typeface="Arial" panose="020B0604020202020204" pitchFamily="34" charset="0"/>
            </a:endParaRPr>
          </a:p>
          <a:p>
            <a:pPr algn="just">
              <a:lnSpc>
                <a:spcPct val="150000"/>
              </a:lnSpc>
            </a:pPr>
            <a:r>
              <a:rPr lang="en-IN" sz="800" dirty="0">
                <a:effectLst/>
                <a:latin typeface="Times New Roman" panose="02020603050405020304" pitchFamily="18" charset="0"/>
                <a:ea typeface="Arial" panose="020B0604020202020204" pitchFamily="34" charset="0"/>
                <a:cs typeface="Arial" panose="020B0604020202020204" pitchFamily="34" charset="0"/>
              </a:rPr>
              <a:t> </a:t>
            </a:r>
          </a:p>
        </p:txBody>
      </p:sp>
      <p:sp>
        <p:nvSpPr>
          <p:cNvPr id="25" name="Content Placeholder 3"/>
          <p:cNvSpPr txBox="1">
            <a:spLocks/>
          </p:cNvSpPr>
          <p:nvPr/>
        </p:nvSpPr>
        <p:spPr>
          <a:xfrm>
            <a:off x="13269536" y="22471986"/>
            <a:ext cx="9452038" cy="2076253"/>
          </a:xfrm>
          <a:prstGeom prst="rect">
            <a:avLst/>
          </a:prstGeom>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8100000" scaled="1"/>
            <a:tileRect/>
          </a:gradFill>
          <a:ln>
            <a:solidFill>
              <a:schemeClr val="tx2">
                <a:lumMod val="25000"/>
              </a:schemeClr>
            </a:solidFill>
          </a:ln>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lvl1pPr marL="946090"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6622" kern="1200" cap="none">
                <a:solidFill>
                  <a:schemeClr val="dk1"/>
                </a:solidFill>
                <a:effectLst/>
                <a:latin typeface="+mn-lt"/>
                <a:ea typeface="+mn-ea"/>
                <a:cs typeface="+mn-cs"/>
              </a:defRPr>
            </a:lvl1pPr>
            <a:lvl2pPr marL="2459833"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960" kern="1200" cap="none">
                <a:solidFill>
                  <a:schemeClr val="dk1"/>
                </a:solidFill>
                <a:effectLst/>
                <a:latin typeface="+mn-lt"/>
                <a:ea typeface="+mn-ea"/>
                <a:cs typeface="+mn-cs"/>
              </a:defRPr>
            </a:lvl2pPr>
            <a:lvl3pPr marL="3973577" indent="-946090" algn="l" defTabSz="1513743" rtl="0" eaLnBrk="1" latinLnBrk="0" hangingPunct="1">
              <a:spcBef>
                <a:spcPct val="20000"/>
              </a:spcBef>
              <a:spcAft>
                <a:spcPts val="1987"/>
              </a:spcAft>
              <a:buClr>
                <a:schemeClr val="tx1"/>
              </a:buClr>
              <a:buSzPct val="80000"/>
              <a:buFont typeface="Wingdings 3" panose="05040102010807070707" pitchFamily="18" charset="2"/>
              <a:buChar char=""/>
              <a:defRPr sz="5297" kern="1200" cap="none">
                <a:solidFill>
                  <a:schemeClr val="dk1"/>
                </a:solidFill>
                <a:effectLst/>
                <a:latin typeface="+mn-lt"/>
                <a:ea typeface="+mn-ea"/>
                <a:cs typeface="+mn-cs"/>
              </a:defRPr>
            </a:lvl3pPr>
            <a:lvl4pPr marL="5108884"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4pPr>
            <a:lvl5pPr marL="6622628" indent="-567654"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5pPr>
            <a:lvl6pPr marL="8325589"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6pPr>
            <a:lvl7pPr marL="9839333"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7pPr>
            <a:lvl8pPr marL="11353076"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8pPr>
            <a:lvl9pPr marL="12866820" indent="-756872" algn="l" defTabSz="1513743" rtl="0" eaLnBrk="1" latinLnBrk="0" hangingPunct="1">
              <a:spcBef>
                <a:spcPct val="20000"/>
              </a:spcBef>
              <a:spcAft>
                <a:spcPts val="1987"/>
              </a:spcAft>
              <a:buClr>
                <a:schemeClr val="tx1"/>
              </a:buClr>
              <a:buSzPct val="80000"/>
              <a:buFont typeface="Wingdings 3" panose="05040102010807070707" pitchFamily="18" charset="2"/>
              <a:buChar char=""/>
              <a:defRPr sz="4635" kern="1200" cap="none">
                <a:solidFill>
                  <a:schemeClr val="dk1"/>
                </a:solidFill>
                <a:effectLst/>
                <a:latin typeface="+mn-lt"/>
                <a:ea typeface="+mn-ea"/>
                <a:cs typeface="+mn-cs"/>
              </a:defRPr>
            </a:lvl9pPr>
          </a:lstStyle>
          <a:p>
            <a:pPr algn="ctr">
              <a:lnSpc>
                <a:spcPct val="150000"/>
              </a:lnSpc>
              <a:spcAft>
                <a:spcPts val="800"/>
              </a:spcAft>
            </a:pPr>
            <a:endParaRPr lang="en-GB"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ts val="800"/>
              </a:spcAft>
            </a:pP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Figure 3: Wrong eating habits and obesity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ts val="800"/>
              </a:spcAft>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(Source: Singh and Tawfik, 2019)</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ts val="800"/>
              </a:spcAft>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ctr">
              <a:lnSpc>
                <a:spcPct val="120000"/>
              </a:lnSpc>
              <a:buNone/>
            </a:pPr>
            <a:endParaRPr lang="en-GB" sz="2400" dirty="0">
              <a:solidFill>
                <a:schemeClr val="tx1"/>
              </a:solidFill>
            </a:endParaRPr>
          </a:p>
        </p:txBody>
      </p:sp>
      <p:pic>
        <p:nvPicPr>
          <p:cNvPr id="26" name="Picture 25">
            <a:extLst>
              <a:ext uri="{FF2B5EF4-FFF2-40B4-BE49-F238E27FC236}">
                <a16:creationId xmlns:a16="http://schemas.microsoft.com/office/drawing/2014/main" id="{ABCF4A0F-59C6-4268-86A6-30322FF743B8}"/>
              </a:ext>
            </a:extLst>
          </p:cNvPr>
          <p:cNvPicPr>
            <a:picLocks noChangeAspect="1"/>
          </p:cNvPicPr>
          <p:nvPr/>
        </p:nvPicPr>
        <p:blipFill>
          <a:blip r:embed="rId5"/>
          <a:stretch>
            <a:fillRect/>
          </a:stretch>
        </p:blipFill>
        <p:spPr>
          <a:xfrm>
            <a:off x="851657" y="12501730"/>
            <a:ext cx="11910959" cy="4920852"/>
          </a:xfrm>
          <a:prstGeom prst="rect">
            <a:avLst/>
          </a:prstGeom>
          <a:ln>
            <a:solidFill>
              <a:schemeClr val="tx1"/>
            </a:solidFill>
          </a:ln>
        </p:spPr>
      </p:pic>
      <p:pic>
        <p:nvPicPr>
          <p:cNvPr id="27" name="Picture 26">
            <a:extLst>
              <a:ext uri="{FF2B5EF4-FFF2-40B4-BE49-F238E27FC236}">
                <a16:creationId xmlns:a16="http://schemas.microsoft.com/office/drawing/2014/main" id="{56B6F1C9-BAE0-4E57-B298-14A9EADDFC6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570"/>
          <a:stretch/>
        </p:blipFill>
        <p:spPr bwMode="auto">
          <a:xfrm>
            <a:off x="7862575" y="22328927"/>
            <a:ext cx="5251471" cy="7596850"/>
          </a:xfrm>
          <a:prstGeom prst="rect">
            <a:avLst/>
          </a:prstGeom>
          <a:noFill/>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1026" name="Picture 2">
            <a:extLst>
              <a:ext uri="{FF2B5EF4-FFF2-40B4-BE49-F238E27FC236}">
                <a16:creationId xmlns:a16="http://schemas.microsoft.com/office/drawing/2014/main" id="{09A4D838-FB50-41A2-A76C-B60D2D0F07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64057" y="6368703"/>
            <a:ext cx="7240210" cy="71298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42F4662-C40E-4AA1-94C8-84D62EEEBE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00161" y="16227455"/>
            <a:ext cx="9263895" cy="6244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18212"/>
      </p:ext>
    </p:extLst>
  </p:cSld>
  <p:clrMapOvr>
    <a:masterClrMapping/>
  </p:clrMapOvr>
</p:sld>
</file>

<file path=ppt/theme/theme1.xml><?xml version="1.0" encoding="utf-8"?>
<a:theme xmlns:a="http://schemas.openxmlformats.org/drawingml/2006/main" name="Slic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docProps/app.xml><?xml version="1.0" encoding="utf-8"?>
<Properties xmlns="http://schemas.openxmlformats.org/officeDocument/2006/extended-properties" xmlns:vt="http://schemas.openxmlformats.org/officeDocument/2006/docPropsVTypes">
  <Template>Slice</Template>
  <TotalTime>133</TotalTime>
  <Words>2194</Words>
  <Application>Microsoft Office PowerPoint</Application>
  <PresentationFormat>Custom</PresentationFormat>
  <Paragraphs>46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Cambria Math</vt:lpstr>
      <vt:lpstr>Times New Roman</vt:lpstr>
      <vt:lpstr>Wingdings 3</vt:lpstr>
      <vt:lpstr>Slice</vt:lpstr>
      <vt:lpstr>OBESITY IN TEENAGERS: The public health issue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 The public health issue</dc:title>
  <dc:creator>Acer</dc:creator>
  <cp:lastModifiedBy>Debjani Mitra</cp:lastModifiedBy>
  <cp:revision>11</cp:revision>
  <dcterms:created xsi:type="dcterms:W3CDTF">2022-04-01T16:33:16Z</dcterms:created>
  <dcterms:modified xsi:type="dcterms:W3CDTF">2022-04-12T09:10:11Z</dcterms:modified>
</cp:coreProperties>
</file>